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BB998-F8C5-4BE7-8394-F7AEEE72770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CBE2A5-35DC-4C94-BE99-4134FBAE913B}">
      <dgm:prSet phldrT="[Текст]"/>
      <dgm:spPr/>
      <dgm:t>
        <a:bodyPr/>
        <a:lstStyle/>
        <a:p>
          <a:r>
            <a:rPr lang="en-US" dirty="0" smtClean="0"/>
            <a:t>Soft skills</a:t>
          </a:r>
          <a:endParaRPr lang="ru-RU" dirty="0"/>
        </a:p>
      </dgm:t>
    </dgm:pt>
    <dgm:pt modelId="{79AE005B-262E-47FD-AFD3-6E9B2FB3E9D0}" type="parTrans" cxnId="{9E96EEE5-EB9A-4B09-9E1C-DF504EF603A9}">
      <dgm:prSet/>
      <dgm:spPr/>
      <dgm:t>
        <a:bodyPr/>
        <a:lstStyle/>
        <a:p>
          <a:endParaRPr lang="ru-RU"/>
        </a:p>
      </dgm:t>
    </dgm:pt>
    <dgm:pt modelId="{9341C947-B112-47DF-9E6B-678D1BC2E3E7}" type="sibTrans" cxnId="{9E96EEE5-EB9A-4B09-9E1C-DF504EF603A9}">
      <dgm:prSet/>
      <dgm:spPr/>
      <dgm:t>
        <a:bodyPr/>
        <a:lstStyle/>
        <a:p>
          <a:endParaRPr lang="ru-RU"/>
        </a:p>
      </dgm:t>
    </dgm:pt>
    <dgm:pt modelId="{5A7A20B9-E9F7-4BB4-B56B-7DDA594A532C}">
      <dgm:prSet phldrT="[Текст]"/>
      <dgm:spPr/>
      <dgm:t>
        <a:bodyPr/>
        <a:lstStyle/>
        <a:p>
          <a:r>
            <a:rPr lang="en-US" dirty="0" smtClean="0"/>
            <a:t>Hard skills</a:t>
          </a:r>
          <a:endParaRPr lang="ru-RU" dirty="0"/>
        </a:p>
      </dgm:t>
    </dgm:pt>
    <dgm:pt modelId="{2F3B79F3-DE2E-464D-BAF5-18A4B7AFF154}" type="parTrans" cxnId="{61BB06E7-1F05-4DE5-8CE7-04CA4E570626}">
      <dgm:prSet/>
      <dgm:spPr/>
      <dgm:t>
        <a:bodyPr/>
        <a:lstStyle/>
        <a:p>
          <a:endParaRPr lang="ru-RU"/>
        </a:p>
      </dgm:t>
    </dgm:pt>
    <dgm:pt modelId="{8540C123-2F91-4CD7-B5A2-FB3B67F64AC3}" type="sibTrans" cxnId="{61BB06E7-1F05-4DE5-8CE7-04CA4E570626}">
      <dgm:prSet/>
      <dgm:spPr/>
      <dgm:t>
        <a:bodyPr/>
        <a:lstStyle/>
        <a:p>
          <a:endParaRPr lang="ru-RU"/>
        </a:p>
      </dgm:t>
    </dgm:pt>
    <dgm:pt modelId="{ED30DE37-2722-4192-83DC-DEF27F96BE25}">
      <dgm:prSet phldrT="[Текст]"/>
      <dgm:spPr/>
      <dgm:t>
        <a:bodyPr/>
        <a:lstStyle/>
        <a:p>
          <a:r>
            <a:rPr lang="en-US" dirty="0" smtClean="0"/>
            <a:t>Digital skills</a:t>
          </a:r>
          <a:endParaRPr lang="ru-RU" dirty="0"/>
        </a:p>
      </dgm:t>
    </dgm:pt>
    <dgm:pt modelId="{543708F2-562A-450B-9343-5F896872F691}" type="parTrans" cxnId="{BDB80C0E-A27B-497C-B379-969B789B9A67}">
      <dgm:prSet/>
      <dgm:spPr/>
      <dgm:t>
        <a:bodyPr/>
        <a:lstStyle/>
        <a:p>
          <a:endParaRPr lang="ru-RU"/>
        </a:p>
      </dgm:t>
    </dgm:pt>
    <dgm:pt modelId="{B530D51A-727B-4528-B4EE-4D9DCB042FC8}" type="sibTrans" cxnId="{BDB80C0E-A27B-497C-B379-969B789B9A67}">
      <dgm:prSet/>
      <dgm:spPr/>
      <dgm:t>
        <a:bodyPr/>
        <a:lstStyle/>
        <a:p>
          <a:endParaRPr lang="ru-RU"/>
        </a:p>
      </dgm:t>
    </dgm:pt>
    <dgm:pt modelId="{0F3A1E24-188B-4E9A-87ED-CEB1FCA56B7C}">
      <dgm:prSet phldrT="[Текст]"/>
      <dgm:spPr/>
      <dgm:t>
        <a:bodyPr/>
        <a:lstStyle/>
        <a:p>
          <a:r>
            <a:rPr lang="en-US" dirty="0" smtClean="0"/>
            <a:t>Self skills</a:t>
          </a:r>
          <a:endParaRPr lang="ru-RU" dirty="0"/>
        </a:p>
      </dgm:t>
    </dgm:pt>
    <dgm:pt modelId="{B5D3F16A-89CB-4070-BECA-56FACAD66B35}" type="parTrans" cxnId="{90A6DC67-6224-4DAF-A43D-36CF7C2FA44C}">
      <dgm:prSet/>
      <dgm:spPr/>
      <dgm:t>
        <a:bodyPr/>
        <a:lstStyle/>
        <a:p>
          <a:endParaRPr lang="ru-RU"/>
        </a:p>
      </dgm:t>
    </dgm:pt>
    <dgm:pt modelId="{55BDEE2D-7D6D-4DFD-B411-CBCF9880BB0C}" type="sibTrans" cxnId="{90A6DC67-6224-4DAF-A43D-36CF7C2FA44C}">
      <dgm:prSet/>
      <dgm:spPr/>
      <dgm:t>
        <a:bodyPr/>
        <a:lstStyle/>
        <a:p>
          <a:endParaRPr lang="ru-RU"/>
        </a:p>
      </dgm:t>
    </dgm:pt>
    <dgm:pt modelId="{D4BF5CA8-E349-4AA8-8641-03BB6C20EFA8}" type="pres">
      <dgm:prSet presAssocID="{028BB998-F8C5-4BE7-8394-F7AEEE7277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29740-ECF4-4F5F-8E40-8F71FE10006E}" type="pres">
      <dgm:prSet presAssocID="{B2CBE2A5-35DC-4C94-BE99-4134FBAE91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087F8-5E60-4ABB-B613-79AFAE32C5C3}" type="pres">
      <dgm:prSet presAssocID="{9341C947-B112-47DF-9E6B-678D1BC2E3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B986988-D672-4322-92E0-30527B60533E}" type="pres">
      <dgm:prSet presAssocID="{9341C947-B112-47DF-9E6B-678D1BC2E3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B0F654B-E507-4683-B263-E0C8BCD1197D}" type="pres">
      <dgm:prSet presAssocID="{5A7A20B9-E9F7-4BB4-B56B-7DDA594A53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7BBE4-905A-498D-A3A4-621045A710F7}" type="pres">
      <dgm:prSet presAssocID="{8540C123-2F91-4CD7-B5A2-FB3B67F64AC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790FE8C-160C-4790-BD30-B08E3C6E8CAE}" type="pres">
      <dgm:prSet presAssocID="{8540C123-2F91-4CD7-B5A2-FB3B67F64AC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82C5666-932D-4B7E-B038-4E7A33DB9C46}" type="pres">
      <dgm:prSet presAssocID="{ED30DE37-2722-4192-83DC-DEF27F96BE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DC210-15DC-4B64-B489-4E73DD7AD4C1}" type="pres">
      <dgm:prSet presAssocID="{B530D51A-727B-4528-B4EE-4D9DCB042FC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0D16B3C-96D8-49EA-A9D3-C22267390BBF}" type="pres">
      <dgm:prSet presAssocID="{B530D51A-727B-4528-B4EE-4D9DCB042FC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403FA12-AA41-4847-A96E-2274EBF8AE9F}" type="pres">
      <dgm:prSet presAssocID="{0F3A1E24-188B-4E9A-87ED-CEB1FCA56B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E1BE0-D0DD-46FA-83CE-610E5713C03A}" type="pres">
      <dgm:prSet presAssocID="{55BDEE2D-7D6D-4DFD-B411-CBCF9880BB0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3758701-F627-45B7-90D3-257B00A05784}" type="pres">
      <dgm:prSet presAssocID="{55BDEE2D-7D6D-4DFD-B411-CBCF9880BB0C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3CE43BF-5D96-4B22-BBDF-04E928CC3FD4}" type="presOf" srcId="{8540C123-2F91-4CD7-B5A2-FB3B67F64AC3}" destId="{F577BBE4-905A-498D-A3A4-621045A710F7}" srcOrd="0" destOrd="0" presId="urn:microsoft.com/office/officeart/2005/8/layout/cycle2"/>
    <dgm:cxn modelId="{FF914333-8BD7-421B-89B8-AB9D62E5287C}" type="presOf" srcId="{55BDEE2D-7D6D-4DFD-B411-CBCF9880BB0C}" destId="{B3758701-F627-45B7-90D3-257B00A05784}" srcOrd="1" destOrd="0" presId="urn:microsoft.com/office/officeart/2005/8/layout/cycle2"/>
    <dgm:cxn modelId="{C7B923EF-48CE-49F6-B3E4-5D59417C04A9}" type="presOf" srcId="{B530D51A-727B-4528-B4EE-4D9DCB042FC8}" destId="{204DC210-15DC-4B64-B489-4E73DD7AD4C1}" srcOrd="0" destOrd="0" presId="urn:microsoft.com/office/officeart/2005/8/layout/cycle2"/>
    <dgm:cxn modelId="{BF0832E2-C778-4A7E-B1F6-DF7E9B712605}" type="presOf" srcId="{5A7A20B9-E9F7-4BB4-B56B-7DDA594A532C}" destId="{5B0F654B-E507-4683-B263-E0C8BCD1197D}" srcOrd="0" destOrd="0" presId="urn:microsoft.com/office/officeart/2005/8/layout/cycle2"/>
    <dgm:cxn modelId="{873725FD-C482-4DAC-8C92-E590F2494BE1}" type="presOf" srcId="{9341C947-B112-47DF-9E6B-678D1BC2E3E7}" destId="{BB986988-D672-4322-92E0-30527B60533E}" srcOrd="1" destOrd="0" presId="urn:microsoft.com/office/officeart/2005/8/layout/cycle2"/>
    <dgm:cxn modelId="{080E20D7-9B52-43D4-8EC8-44E58869C7B2}" type="presOf" srcId="{ED30DE37-2722-4192-83DC-DEF27F96BE25}" destId="{F82C5666-932D-4B7E-B038-4E7A33DB9C46}" srcOrd="0" destOrd="0" presId="urn:microsoft.com/office/officeart/2005/8/layout/cycle2"/>
    <dgm:cxn modelId="{61BB06E7-1F05-4DE5-8CE7-04CA4E570626}" srcId="{028BB998-F8C5-4BE7-8394-F7AEEE727704}" destId="{5A7A20B9-E9F7-4BB4-B56B-7DDA594A532C}" srcOrd="1" destOrd="0" parTransId="{2F3B79F3-DE2E-464D-BAF5-18A4B7AFF154}" sibTransId="{8540C123-2F91-4CD7-B5A2-FB3B67F64AC3}"/>
    <dgm:cxn modelId="{C73AF6F4-8FC4-48A8-AD14-0F1D835AD005}" type="presOf" srcId="{B2CBE2A5-35DC-4C94-BE99-4134FBAE913B}" destId="{2D629740-ECF4-4F5F-8E40-8F71FE10006E}" srcOrd="0" destOrd="0" presId="urn:microsoft.com/office/officeart/2005/8/layout/cycle2"/>
    <dgm:cxn modelId="{FAA5075B-831E-4202-BAB6-B8F5C4C20202}" type="presOf" srcId="{028BB998-F8C5-4BE7-8394-F7AEEE727704}" destId="{D4BF5CA8-E349-4AA8-8641-03BB6C20EFA8}" srcOrd="0" destOrd="0" presId="urn:microsoft.com/office/officeart/2005/8/layout/cycle2"/>
    <dgm:cxn modelId="{5F096C40-C27D-49EA-8E08-D9B722408461}" type="presOf" srcId="{8540C123-2F91-4CD7-B5A2-FB3B67F64AC3}" destId="{8790FE8C-160C-4790-BD30-B08E3C6E8CAE}" srcOrd="1" destOrd="0" presId="urn:microsoft.com/office/officeart/2005/8/layout/cycle2"/>
    <dgm:cxn modelId="{D372F348-8D3A-43A8-965F-3DE714EEA8C7}" type="presOf" srcId="{55BDEE2D-7D6D-4DFD-B411-CBCF9880BB0C}" destId="{F9DE1BE0-D0DD-46FA-83CE-610E5713C03A}" srcOrd="0" destOrd="0" presId="urn:microsoft.com/office/officeart/2005/8/layout/cycle2"/>
    <dgm:cxn modelId="{BDB80C0E-A27B-497C-B379-969B789B9A67}" srcId="{028BB998-F8C5-4BE7-8394-F7AEEE727704}" destId="{ED30DE37-2722-4192-83DC-DEF27F96BE25}" srcOrd="2" destOrd="0" parTransId="{543708F2-562A-450B-9343-5F896872F691}" sibTransId="{B530D51A-727B-4528-B4EE-4D9DCB042FC8}"/>
    <dgm:cxn modelId="{38FB8683-E56E-44D2-A948-A1589AC62CE6}" type="presOf" srcId="{9341C947-B112-47DF-9E6B-678D1BC2E3E7}" destId="{820087F8-5E60-4ABB-B613-79AFAE32C5C3}" srcOrd="0" destOrd="0" presId="urn:microsoft.com/office/officeart/2005/8/layout/cycle2"/>
    <dgm:cxn modelId="{92FACF38-E668-42C1-AEEA-DB4715C322B7}" type="presOf" srcId="{0F3A1E24-188B-4E9A-87ED-CEB1FCA56B7C}" destId="{B403FA12-AA41-4847-A96E-2274EBF8AE9F}" srcOrd="0" destOrd="0" presId="urn:microsoft.com/office/officeart/2005/8/layout/cycle2"/>
    <dgm:cxn modelId="{90A6DC67-6224-4DAF-A43D-36CF7C2FA44C}" srcId="{028BB998-F8C5-4BE7-8394-F7AEEE727704}" destId="{0F3A1E24-188B-4E9A-87ED-CEB1FCA56B7C}" srcOrd="3" destOrd="0" parTransId="{B5D3F16A-89CB-4070-BECA-56FACAD66B35}" sibTransId="{55BDEE2D-7D6D-4DFD-B411-CBCF9880BB0C}"/>
    <dgm:cxn modelId="{9E96EEE5-EB9A-4B09-9E1C-DF504EF603A9}" srcId="{028BB998-F8C5-4BE7-8394-F7AEEE727704}" destId="{B2CBE2A5-35DC-4C94-BE99-4134FBAE913B}" srcOrd="0" destOrd="0" parTransId="{79AE005B-262E-47FD-AFD3-6E9B2FB3E9D0}" sibTransId="{9341C947-B112-47DF-9E6B-678D1BC2E3E7}"/>
    <dgm:cxn modelId="{E3EFA91E-71E6-4D7A-8594-A73B9172C629}" type="presOf" srcId="{B530D51A-727B-4528-B4EE-4D9DCB042FC8}" destId="{10D16B3C-96D8-49EA-A9D3-C22267390BBF}" srcOrd="1" destOrd="0" presId="urn:microsoft.com/office/officeart/2005/8/layout/cycle2"/>
    <dgm:cxn modelId="{FB10F13D-463B-4E76-9069-F0BEB2022BD5}" type="presParOf" srcId="{D4BF5CA8-E349-4AA8-8641-03BB6C20EFA8}" destId="{2D629740-ECF4-4F5F-8E40-8F71FE10006E}" srcOrd="0" destOrd="0" presId="urn:microsoft.com/office/officeart/2005/8/layout/cycle2"/>
    <dgm:cxn modelId="{01F042AF-DC90-4B1D-8406-E0507F8B4113}" type="presParOf" srcId="{D4BF5CA8-E349-4AA8-8641-03BB6C20EFA8}" destId="{820087F8-5E60-4ABB-B613-79AFAE32C5C3}" srcOrd="1" destOrd="0" presId="urn:microsoft.com/office/officeart/2005/8/layout/cycle2"/>
    <dgm:cxn modelId="{BE96AC25-ABF5-4995-A5CA-DC98D02AE16A}" type="presParOf" srcId="{820087F8-5E60-4ABB-B613-79AFAE32C5C3}" destId="{BB986988-D672-4322-92E0-30527B60533E}" srcOrd="0" destOrd="0" presId="urn:microsoft.com/office/officeart/2005/8/layout/cycle2"/>
    <dgm:cxn modelId="{F7CA050A-9E7F-4634-B00E-38E7DCE23262}" type="presParOf" srcId="{D4BF5CA8-E349-4AA8-8641-03BB6C20EFA8}" destId="{5B0F654B-E507-4683-B263-E0C8BCD1197D}" srcOrd="2" destOrd="0" presId="urn:microsoft.com/office/officeart/2005/8/layout/cycle2"/>
    <dgm:cxn modelId="{0331C36D-927B-4509-B06E-97E2E8D839FD}" type="presParOf" srcId="{D4BF5CA8-E349-4AA8-8641-03BB6C20EFA8}" destId="{F577BBE4-905A-498D-A3A4-621045A710F7}" srcOrd="3" destOrd="0" presId="urn:microsoft.com/office/officeart/2005/8/layout/cycle2"/>
    <dgm:cxn modelId="{1A31E50C-C880-4C7E-ACE8-93CBC5BA1CCD}" type="presParOf" srcId="{F577BBE4-905A-498D-A3A4-621045A710F7}" destId="{8790FE8C-160C-4790-BD30-B08E3C6E8CAE}" srcOrd="0" destOrd="0" presId="urn:microsoft.com/office/officeart/2005/8/layout/cycle2"/>
    <dgm:cxn modelId="{AF339479-F958-469B-A343-8A3F7ABBE019}" type="presParOf" srcId="{D4BF5CA8-E349-4AA8-8641-03BB6C20EFA8}" destId="{F82C5666-932D-4B7E-B038-4E7A33DB9C46}" srcOrd="4" destOrd="0" presId="urn:microsoft.com/office/officeart/2005/8/layout/cycle2"/>
    <dgm:cxn modelId="{09D08A08-47B2-4F48-BA3B-922E10D5724B}" type="presParOf" srcId="{D4BF5CA8-E349-4AA8-8641-03BB6C20EFA8}" destId="{204DC210-15DC-4B64-B489-4E73DD7AD4C1}" srcOrd="5" destOrd="0" presId="urn:microsoft.com/office/officeart/2005/8/layout/cycle2"/>
    <dgm:cxn modelId="{1FBB64B3-3CAE-44A2-A1FA-C289C38064E5}" type="presParOf" srcId="{204DC210-15DC-4B64-B489-4E73DD7AD4C1}" destId="{10D16B3C-96D8-49EA-A9D3-C22267390BBF}" srcOrd="0" destOrd="0" presId="urn:microsoft.com/office/officeart/2005/8/layout/cycle2"/>
    <dgm:cxn modelId="{1105968F-810B-4D4C-A270-E2A310C83DC2}" type="presParOf" srcId="{D4BF5CA8-E349-4AA8-8641-03BB6C20EFA8}" destId="{B403FA12-AA41-4847-A96E-2274EBF8AE9F}" srcOrd="6" destOrd="0" presId="urn:microsoft.com/office/officeart/2005/8/layout/cycle2"/>
    <dgm:cxn modelId="{620D71B8-BF74-4780-8493-EB227FB2A447}" type="presParOf" srcId="{D4BF5CA8-E349-4AA8-8641-03BB6C20EFA8}" destId="{F9DE1BE0-D0DD-46FA-83CE-610E5713C03A}" srcOrd="7" destOrd="0" presId="urn:microsoft.com/office/officeart/2005/8/layout/cycle2"/>
    <dgm:cxn modelId="{85B48261-8372-4C32-8DBB-B4295C179BBA}" type="presParOf" srcId="{F9DE1BE0-D0DD-46FA-83CE-610E5713C03A}" destId="{B3758701-F627-45B7-90D3-257B00A057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36324-B1B1-4CB5-AEAC-F175B1F7051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A19BDF-17A8-4548-B988-D995B4183887}">
      <dgm:prSet phldrT="[Текст]"/>
      <dgm:spPr/>
      <dgm:t>
        <a:bodyPr/>
        <a:lstStyle/>
        <a:p>
          <a:r>
            <a:rPr lang="ru-RU" dirty="0" smtClean="0"/>
            <a:t>Учебные предметы</a:t>
          </a:r>
          <a:endParaRPr lang="ru-RU" dirty="0"/>
        </a:p>
      </dgm:t>
    </dgm:pt>
    <dgm:pt modelId="{20006E37-E9EA-4EA0-8FC6-D62B8FBD6C07}" type="parTrans" cxnId="{C5735D0F-6DEB-4056-8A47-DA78A52A948B}">
      <dgm:prSet/>
      <dgm:spPr/>
      <dgm:t>
        <a:bodyPr/>
        <a:lstStyle/>
        <a:p>
          <a:endParaRPr lang="ru-RU"/>
        </a:p>
      </dgm:t>
    </dgm:pt>
    <dgm:pt modelId="{AA4BFBB6-65AC-4C25-9395-D49491FFCFC7}" type="sibTrans" cxnId="{C5735D0F-6DEB-4056-8A47-DA78A52A948B}">
      <dgm:prSet/>
      <dgm:spPr/>
      <dgm:t>
        <a:bodyPr/>
        <a:lstStyle/>
        <a:p>
          <a:endParaRPr lang="ru-RU"/>
        </a:p>
      </dgm:t>
    </dgm:pt>
    <dgm:pt modelId="{4D7EB182-2FF4-4E16-9646-233D8DCB4100}">
      <dgm:prSet phldrT="[Текст]"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CE2DA985-2D1F-44A4-ADA9-D91CAC362881}" type="parTrans" cxnId="{BBFD519A-2A87-411C-8735-AA476E57905E}">
      <dgm:prSet/>
      <dgm:spPr/>
      <dgm:t>
        <a:bodyPr/>
        <a:lstStyle/>
        <a:p>
          <a:endParaRPr lang="ru-RU"/>
        </a:p>
      </dgm:t>
    </dgm:pt>
    <dgm:pt modelId="{191BDA36-DB6A-483F-BDDF-A0C97445DF69}" type="sibTrans" cxnId="{BBFD519A-2A87-411C-8735-AA476E57905E}">
      <dgm:prSet/>
      <dgm:spPr/>
      <dgm:t>
        <a:bodyPr/>
        <a:lstStyle/>
        <a:p>
          <a:endParaRPr lang="ru-RU"/>
        </a:p>
      </dgm:t>
    </dgm:pt>
    <dgm:pt modelId="{91B94E61-B4A4-47DE-BFBA-7669615CFA64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E6266B4E-633F-42A1-955D-28ED44E45F8D}" type="parTrans" cxnId="{8C72C63E-8667-43AA-A581-DE4480008654}">
      <dgm:prSet/>
      <dgm:spPr/>
      <dgm:t>
        <a:bodyPr/>
        <a:lstStyle/>
        <a:p>
          <a:endParaRPr lang="ru-RU"/>
        </a:p>
      </dgm:t>
    </dgm:pt>
    <dgm:pt modelId="{3E40755E-0BEF-4479-B35F-719A31CB2371}" type="sibTrans" cxnId="{8C72C63E-8667-43AA-A581-DE4480008654}">
      <dgm:prSet/>
      <dgm:spPr/>
      <dgm:t>
        <a:bodyPr/>
        <a:lstStyle/>
        <a:p>
          <a:endParaRPr lang="ru-RU"/>
        </a:p>
      </dgm:t>
    </dgm:pt>
    <dgm:pt modelId="{C5FAD333-B005-4D25-AE53-AD496E6ACB9C}">
      <dgm:prSet phldrT="[Текст]"/>
      <dgm:spPr/>
      <dgm:t>
        <a:bodyPr/>
        <a:lstStyle/>
        <a:p>
          <a:r>
            <a:rPr lang="ru-RU" dirty="0" smtClean="0"/>
            <a:t>Воспитательная деятельность</a:t>
          </a:r>
          <a:endParaRPr lang="ru-RU" dirty="0"/>
        </a:p>
      </dgm:t>
    </dgm:pt>
    <dgm:pt modelId="{16F97327-E466-47F5-9067-5E03FDE40A15}" type="parTrans" cxnId="{1E5D0CA8-1C5E-4C81-8886-F8B78BAE3C76}">
      <dgm:prSet/>
      <dgm:spPr/>
      <dgm:t>
        <a:bodyPr/>
        <a:lstStyle/>
        <a:p>
          <a:endParaRPr lang="ru-RU"/>
        </a:p>
      </dgm:t>
    </dgm:pt>
    <dgm:pt modelId="{28E4E807-B8C7-4808-8DBC-A2242C6EC33D}" type="sibTrans" cxnId="{1E5D0CA8-1C5E-4C81-8886-F8B78BAE3C76}">
      <dgm:prSet/>
      <dgm:spPr/>
      <dgm:t>
        <a:bodyPr/>
        <a:lstStyle/>
        <a:p>
          <a:endParaRPr lang="ru-RU"/>
        </a:p>
      </dgm:t>
    </dgm:pt>
    <dgm:pt modelId="{5C4B1255-6FD9-43FB-9F94-3C9EE0113E45}">
      <dgm:prSet phldrT="[Текст]"/>
      <dgm:spPr/>
      <dgm:t>
        <a:bodyPr/>
        <a:lstStyle/>
        <a:p>
          <a:r>
            <a:rPr lang="ru-RU" dirty="0" smtClean="0"/>
            <a:t>Индивидуальный проект</a:t>
          </a:r>
          <a:endParaRPr lang="ru-RU" dirty="0"/>
        </a:p>
      </dgm:t>
    </dgm:pt>
    <dgm:pt modelId="{F3B5932C-D4F6-4024-B544-C215BC2D81F5}" type="parTrans" cxnId="{6663D9A1-9FF8-4739-93F5-422E1D6D2475}">
      <dgm:prSet/>
      <dgm:spPr/>
      <dgm:t>
        <a:bodyPr/>
        <a:lstStyle/>
        <a:p>
          <a:endParaRPr lang="ru-RU"/>
        </a:p>
      </dgm:t>
    </dgm:pt>
    <dgm:pt modelId="{ED5695D0-5B82-4F34-9323-79C1201BAD94}" type="sibTrans" cxnId="{6663D9A1-9FF8-4739-93F5-422E1D6D2475}">
      <dgm:prSet/>
      <dgm:spPr/>
      <dgm:t>
        <a:bodyPr/>
        <a:lstStyle/>
        <a:p>
          <a:endParaRPr lang="ru-RU"/>
        </a:p>
      </dgm:t>
    </dgm:pt>
    <dgm:pt modelId="{12F402CD-F98C-49B7-9A4D-05978A0F77DD}" type="pres">
      <dgm:prSet presAssocID="{B6036324-B1B1-4CB5-AEAC-F175B1F705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844D6-0153-4C87-A4D0-0001863B07D9}" type="pres">
      <dgm:prSet presAssocID="{41A19BDF-17A8-4548-B988-D995B4183887}" presName="node" presStyleLbl="node1" presStyleIdx="0" presStyleCnt="5" custLinFactNeighborX="273" custLinFactNeighborY="-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2D1AA-F716-41A2-86B1-8F4D1035D096}" type="pres">
      <dgm:prSet presAssocID="{AA4BFBB6-65AC-4C25-9395-D49491FFCFC7}" presName="sibTrans" presStyleCnt="0"/>
      <dgm:spPr/>
    </dgm:pt>
    <dgm:pt modelId="{8067EB7F-466A-4DBE-8B4F-6FD8EB260170}" type="pres">
      <dgm:prSet presAssocID="{4D7EB182-2FF4-4E16-9646-233D8DCB41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79964-A3D9-4477-9A60-5427A11083BC}" type="pres">
      <dgm:prSet presAssocID="{191BDA36-DB6A-483F-BDDF-A0C97445DF69}" presName="sibTrans" presStyleCnt="0"/>
      <dgm:spPr/>
    </dgm:pt>
    <dgm:pt modelId="{904549E6-409A-4286-8BC3-40F6560778A7}" type="pres">
      <dgm:prSet presAssocID="{91B94E61-B4A4-47DE-BFBA-7669615CFA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B1836-A3D2-4572-A960-42711A35D60E}" type="pres">
      <dgm:prSet presAssocID="{3E40755E-0BEF-4479-B35F-719A31CB2371}" presName="sibTrans" presStyleCnt="0"/>
      <dgm:spPr/>
    </dgm:pt>
    <dgm:pt modelId="{5DA35780-6185-4586-B783-3BB5A22DFE21}" type="pres">
      <dgm:prSet presAssocID="{C5FAD333-B005-4D25-AE53-AD496E6ACB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96EBF-5F2A-4F21-852A-16E73DB56302}" type="pres">
      <dgm:prSet presAssocID="{28E4E807-B8C7-4808-8DBC-A2242C6EC33D}" presName="sibTrans" presStyleCnt="0"/>
      <dgm:spPr/>
    </dgm:pt>
    <dgm:pt modelId="{EAAF084F-8585-48CC-B445-90D7774FE91F}" type="pres">
      <dgm:prSet presAssocID="{5C4B1255-6FD9-43FB-9F94-3C9EE0113E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35D0F-6DEB-4056-8A47-DA78A52A948B}" srcId="{B6036324-B1B1-4CB5-AEAC-F175B1F7051D}" destId="{41A19BDF-17A8-4548-B988-D995B4183887}" srcOrd="0" destOrd="0" parTransId="{20006E37-E9EA-4EA0-8FC6-D62B8FBD6C07}" sibTransId="{AA4BFBB6-65AC-4C25-9395-D49491FFCFC7}"/>
    <dgm:cxn modelId="{2BAAA6AF-38AC-4BDF-B775-01197793F0A3}" type="presOf" srcId="{41A19BDF-17A8-4548-B988-D995B4183887}" destId="{C9B844D6-0153-4C87-A4D0-0001863B07D9}" srcOrd="0" destOrd="0" presId="urn:microsoft.com/office/officeart/2005/8/layout/default"/>
    <dgm:cxn modelId="{543ACDDC-84A4-4D94-A42D-0E0F9C8C1086}" type="presOf" srcId="{B6036324-B1B1-4CB5-AEAC-F175B1F7051D}" destId="{12F402CD-F98C-49B7-9A4D-05978A0F77DD}" srcOrd="0" destOrd="0" presId="urn:microsoft.com/office/officeart/2005/8/layout/default"/>
    <dgm:cxn modelId="{1E5D0CA8-1C5E-4C81-8886-F8B78BAE3C76}" srcId="{B6036324-B1B1-4CB5-AEAC-F175B1F7051D}" destId="{C5FAD333-B005-4D25-AE53-AD496E6ACB9C}" srcOrd="3" destOrd="0" parTransId="{16F97327-E466-47F5-9067-5E03FDE40A15}" sibTransId="{28E4E807-B8C7-4808-8DBC-A2242C6EC33D}"/>
    <dgm:cxn modelId="{D4FAB32B-C276-4D6B-974C-004F48542D57}" type="presOf" srcId="{91B94E61-B4A4-47DE-BFBA-7669615CFA64}" destId="{904549E6-409A-4286-8BC3-40F6560778A7}" srcOrd="0" destOrd="0" presId="urn:microsoft.com/office/officeart/2005/8/layout/default"/>
    <dgm:cxn modelId="{BBFD519A-2A87-411C-8735-AA476E57905E}" srcId="{B6036324-B1B1-4CB5-AEAC-F175B1F7051D}" destId="{4D7EB182-2FF4-4E16-9646-233D8DCB4100}" srcOrd="1" destOrd="0" parTransId="{CE2DA985-2D1F-44A4-ADA9-D91CAC362881}" sibTransId="{191BDA36-DB6A-483F-BDDF-A0C97445DF69}"/>
    <dgm:cxn modelId="{922CEFA4-0101-41D5-829E-54BFA5A34ED0}" type="presOf" srcId="{5C4B1255-6FD9-43FB-9F94-3C9EE0113E45}" destId="{EAAF084F-8585-48CC-B445-90D7774FE91F}" srcOrd="0" destOrd="0" presId="urn:microsoft.com/office/officeart/2005/8/layout/default"/>
    <dgm:cxn modelId="{B884220C-5C3C-4D9C-B3AD-A2C429D3470D}" type="presOf" srcId="{C5FAD333-B005-4D25-AE53-AD496E6ACB9C}" destId="{5DA35780-6185-4586-B783-3BB5A22DFE21}" srcOrd="0" destOrd="0" presId="urn:microsoft.com/office/officeart/2005/8/layout/default"/>
    <dgm:cxn modelId="{8C72C63E-8667-43AA-A581-DE4480008654}" srcId="{B6036324-B1B1-4CB5-AEAC-F175B1F7051D}" destId="{91B94E61-B4A4-47DE-BFBA-7669615CFA64}" srcOrd="2" destOrd="0" parTransId="{E6266B4E-633F-42A1-955D-28ED44E45F8D}" sibTransId="{3E40755E-0BEF-4479-B35F-719A31CB2371}"/>
    <dgm:cxn modelId="{6663D9A1-9FF8-4739-93F5-422E1D6D2475}" srcId="{B6036324-B1B1-4CB5-AEAC-F175B1F7051D}" destId="{5C4B1255-6FD9-43FB-9F94-3C9EE0113E45}" srcOrd="4" destOrd="0" parTransId="{F3B5932C-D4F6-4024-B544-C215BC2D81F5}" sibTransId="{ED5695D0-5B82-4F34-9323-79C1201BAD94}"/>
    <dgm:cxn modelId="{A7382ACC-41B8-44D4-8FBC-2C09EF67521B}" type="presOf" srcId="{4D7EB182-2FF4-4E16-9646-233D8DCB4100}" destId="{8067EB7F-466A-4DBE-8B4F-6FD8EB260170}" srcOrd="0" destOrd="0" presId="urn:microsoft.com/office/officeart/2005/8/layout/default"/>
    <dgm:cxn modelId="{E971ECBD-33D6-4FC1-95FD-7564C6145B40}" type="presParOf" srcId="{12F402CD-F98C-49B7-9A4D-05978A0F77DD}" destId="{C9B844D6-0153-4C87-A4D0-0001863B07D9}" srcOrd="0" destOrd="0" presId="urn:microsoft.com/office/officeart/2005/8/layout/default"/>
    <dgm:cxn modelId="{D74E4A50-E9F6-45DE-B084-CB9EA72198D2}" type="presParOf" srcId="{12F402CD-F98C-49B7-9A4D-05978A0F77DD}" destId="{5692D1AA-F716-41A2-86B1-8F4D1035D096}" srcOrd="1" destOrd="0" presId="urn:microsoft.com/office/officeart/2005/8/layout/default"/>
    <dgm:cxn modelId="{A00991FC-68A5-4414-B2CE-611FB334A695}" type="presParOf" srcId="{12F402CD-F98C-49B7-9A4D-05978A0F77DD}" destId="{8067EB7F-466A-4DBE-8B4F-6FD8EB260170}" srcOrd="2" destOrd="0" presId="urn:microsoft.com/office/officeart/2005/8/layout/default"/>
    <dgm:cxn modelId="{2F2B5D64-49A3-47F4-A8D3-C9220FE0C9D2}" type="presParOf" srcId="{12F402CD-F98C-49B7-9A4D-05978A0F77DD}" destId="{0A379964-A3D9-4477-9A60-5427A11083BC}" srcOrd="3" destOrd="0" presId="urn:microsoft.com/office/officeart/2005/8/layout/default"/>
    <dgm:cxn modelId="{BCDBA498-4FB5-450E-92FE-191D3A343B2E}" type="presParOf" srcId="{12F402CD-F98C-49B7-9A4D-05978A0F77DD}" destId="{904549E6-409A-4286-8BC3-40F6560778A7}" srcOrd="4" destOrd="0" presId="urn:microsoft.com/office/officeart/2005/8/layout/default"/>
    <dgm:cxn modelId="{CEC59B61-5DBD-4683-896C-EA72EA875CB1}" type="presParOf" srcId="{12F402CD-F98C-49B7-9A4D-05978A0F77DD}" destId="{40FB1836-A3D2-4572-A960-42711A35D60E}" srcOrd="5" destOrd="0" presId="urn:microsoft.com/office/officeart/2005/8/layout/default"/>
    <dgm:cxn modelId="{E3EDF7F0-87AF-41A0-8AA0-B94E8FEF82E8}" type="presParOf" srcId="{12F402CD-F98C-49B7-9A4D-05978A0F77DD}" destId="{5DA35780-6185-4586-B783-3BB5A22DFE21}" srcOrd="6" destOrd="0" presId="urn:microsoft.com/office/officeart/2005/8/layout/default"/>
    <dgm:cxn modelId="{ECE99BD4-9B62-48B7-8BED-BC2FCC4D6533}" type="presParOf" srcId="{12F402CD-F98C-49B7-9A4D-05978A0F77DD}" destId="{F9296EBF-5F2A-4F21-852A-16E73DB56302}" srcOrd="7" destOrd="0" presId="urn:microsoft.com/office/officeart/2005/8/layout/default"/>
    <dgm:cxn modelId="{5CCD62D5-3C38-4577-B529-BC037659FBA1}" type="presParOf" srcId="{12F402CD-F98C-49B7-9A4D-05978A0F77DD}" destId="{EAAF084F-8585-48CC-B445-90D7774FE9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7034D-1EF2-40C9-8A74-5C56129963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4E851D-F2C7-489F-B8B9-1B62D279617A}">
      <dgm:prSet phldrT="[Текст]"/>
      <dgm:spPr/>
      <dgm:t>
        <a:bodyPr/>
        <a:lstStyle/>
        <a:p>
          <a:r>
            <a:rPr lang="ru-RU" b="1" dirty="0" smtClean="0"/>
            <a:t>Учебный план</a:t>
          </a:r>
          <a:endParaRPr lang="ru-RU" b="1" dirty="0"/>
        </a:p>
      </dgm:t>
    </dgm:pt>
    <dgm:pt modelId="{E2473B00-5E42-4D8D-AF63-DF460256E7AA}" type="parTrans" cxnId="{FAAB5634-F34E-46F1-A9A0-61CCEF1D7244}">
      <dgm:prSet/>
      <dgm:spPr/>
      <dgm:t>
        <a:bodyPr/>
        <a:lstStyle/>
        <a:p>
          <a:endParaRPr lang="ru-RU" b="1"/>
        </a:p>
      </dgm:t>
    </dgm:pt>
    <dgm:pt modelId="{3A3CF2D0-69C8-4931-B140-1AB3BFC765A2}" type="sibTrans" cxnId="{FAAB5634-F34E-46F1-A9A0-61CCEF1D7244}">
      <dgm:prSet/>
      <dgm:spPr/>
      <dgm:t>
        <a:bodyPr/>
        <a:lstStyle/>
        <a:p>
          <a:endParaRPr lang="ru-RU" b="1"/>
        </a:p>
      </dgm:t>
    </dgm:pt>
    <dgm:pt modelId="{C71A903A-9EDE-468D-97CE-40E848E59F0A}">
      <dgm:prSet phldrT="[Текст]"/>
      <dgm:spPr/>
      <dgm:t>
        <a:bodyPr/>
        <a:lstStyle/>
        <a:p>
          <a:r>
            <a:rPr lang="ru-RU" b="1" dirty="0" smtClean="0"/>
            <a:t>Планируемые результаты освоения </a:t>
          </a:r>
          <a:endParaRPr lang="ru-RU" b="1" dirty="0"/>
        </a:p>
      </dgm:t>
    </dgm:pt>
    <dgm:pt modelId="{2475CB9C-DFF6-4E36-B3FA-B7A9199BE73F}" type="parTrans" cxnId="{0EAC255E-3847-40CA-83B1-2F77FB2D00EB}">
      <dgm:prSet/>
      <dgm:spPr/>
      <dgm:t>
        <a:bodyPr/>
        <a:lstStyle/>
        <a:p>
          <a:endParaRPr lang="ru-RU" b="1"/>
        </a:p>
      </dgm:t>
    </dgm:pt>
    <dgm:pt modelId="{31AF40E6-46A7-4DDB-A059-2DEDD76A25D1}" type="sibTrans" cxnId="{0EAC255E-3847-40CA-83B1-2F77FB2D00EB}">
      <dgm:prSet/>
      <dgm:spPr/>
      <dgm:t>
        <a:bodyPr/>
        <a:lstStyle/>
        <a:p>
          <a:endParaRPr lang="ru-RU" b="1"/>
        </a:p>
      </dgm:t>
    </dgm:pt>
    <dgm:pt modelId="{406476D0-AEC6-460E-AB7F-6F6006D80E52}">
      <dgm:prSet phldrT="[Текст]"/>
      <dgm:spPr/>
      <dgm:t>
        <a:bodyPr/>
        <a:lstStyle/>
        <a:p>
          <a:r>
            <a:rPr lang="ru-RU" b="1" dirty="0" smtClean="0"/>
            <a:t>Программы отдельных курсов</a:t>
          </a:r>
          <a:endParaRPr lang="ru-RU" b="1" dirty="0"/>
        </a:p>
      </dgm:t>
    </dgm:pt>
    <dgm:pt modelId="{03AAA35E-8445-48C5-8563-E7A64EE2322D}" type="parTrans" cxnId="{4E4EDA02-7A23-4F9B-903D-DAE827BBE55E}">
      <dgm:prSet/>
      <dgm:spPr/>
      <dgm:t>
        <a:bodyPr/>
        <a:lstStyle/>
        <a:p>
          <a:endParaRPr lang="ru-RU" b="1"/>
        </a:p>
      </dgm:t>
    </dgm:pt>
    <dgm:pt modelId="{B976CA66-3D62-4D39-AF23-9145503D59BE}" type="sibTrans" cxnId="{4E4EDA02-7A23-4F9B-903D-DAE827BBE55E}">
      <dgm:prSet/>
      <dgm:spPr/>
      <dgm:t>
        <a:bodyPr/>
        <a:lstStyle/>
        <a:p>
          <a:endParaRPr lang="ru-RU" b="1"/>
        </a:p>
      </dgm:t>
    </dgm:pt>
    <dgm:pt modelId="{99713FE9-6FC9-49B3-B9DA-FC36B236E8E9}">
      <dgm:prSet phldrT="[Текст]"/>
      <dgm:spPr/>
      <dgm:t>
        <a:bodyPr/>
        <a:lstStyle/>
        <a:p>
          <a:r>
            <a:rPr lang="ru-RU" b="1" dirty="0" smtClean="0"/>
            <a:t>Программа педагогической </a:t>
          </a:r>
          <a:r>
            <a:rPr lang="ru-RU" b="1" dirty="0" smtClean="0"/>
            <a:t>практики учащихся ППК</a:t>
          </a:r>
          <a:endParaRPr lang="ru-RU" b="1" dirty="0"/>
        </a:p>
      </dgm:t>
    </dgm:pt>
    <dgm:pt modelId="{533E0DEA-87B9-4F6D-B3B7-CD51559F5B02}" type="parTrans" cxnId="{8F3BB32B-3614-4216-B07B-3D81DD6555F3}">
      <dgm:prSet/>
      <dgm:spPr/>
      <dgm:t>
        <a:bodyPr/>
        <a:lstStyle/>
        <a:p>
          <a:endParaRPr lang="ru-RU" b="1"/>
        </a:p>
      </dgm:t>
    </dgm:pt>
    <dgm:pt modelId="{CA60E2DB-F138-4309-866C-05C6D859CBE0}" type="sibTrans" cxnId="{8F3BB32B-3614-4216-B07B-3D81DD6555F3}">
      <dgm:prSet/>
      <dgm:spPr/>
      <dgm:t>
        <a:bodyPr/>
        <a:lstStyle/>
        <a:p>
          <a:endParaRPr lang="ru-RU" b="1"/>
        </a:p>
      </dgm:t>
    </dgm:pt>
    <dgm:pt modelId="{C5C64E6B-949F-4174-BDF9-2F9BF0631630}">
      <dgm:prSet phldrT="[Текст]"/>
      <dgm:spPr/>
      <dgm:t>
        <a:bodyPr/>
        <a:lstStyle/>
        <a:p>
          <a:r>
            <a:rPr lang="ru-RU" b="1" dirty="0" smtClean="0"/>
            <a:t>Программа внеурочной деятельности</a:t>
          </a:r>
          <a:endParaRPr lang="ru-RU" b="1" dirty="0"/>
        </a:p>
      </dgm:t>
    </dgm:pt>
    <dgm:pt modelId="{BBF3FEB5-058D-4F3A-8D5B-151186F24190}" type="parTrans" cxnId="{2E577905-40CE-46F8-816C-B45D4BE68431}">
      <dgm:prSet/>
      <dgm:spPr/>
      <dgm:t>
        <a:bodyPr/>
        <a:lstStyle/>
        <a:p>
          <a:endParaRPr lang="ru-RU" b="1"/>
        </a:p>
      </dgm:t>
    </dgm:pt>
    <dgm:pt modelId="{772C30E2-398A-4138-8E17-0A9D0847D472}" type="sibTrans" cxnId="{2E577905-40CE-46F8-816C-B45D4BE68431}">
      <dgm:prSet/>
      <dgm:spPr/>
      <dgm:t>
        <a:bodyPr/>
        <a:lstStyle/>
        <a:p>
          <a:endParaRPr lang="ru-RU" b="1"/>
        </a:p>
      </dgm:t>
    </dgm:pt>
    <dgm:pt modelId="{497F6876-D0E0-4CC6-AB77-58B4C5DE98AF}">
      <dgm:prSet phldrT="[Текст]"/>
      <dgm:spPr/>
      <dgm:t>
        <a:bodyPr/>
        <a:lstStyle/>
        <a:p>
          <a:r>
            <a:rPr lang="ru-RU" b="1" dirty="0" smtClean="0"/>
            <a:t>Программа воспитания и социализации</a:t>
          </a:r>
          <a:endParaRPr lang="ru-RU" b="1" dirty="0"/>
        </a:p>
      </dgm:t>
    </dgm:pt>
    <dgm:pt modelId="{9BB259A0-C5AB-4956-A581-F00002142E75}" type="parTrans" cxnId="{F4467D5F-9D8C-4208-9415-33F431697AE4}">
      <dgm:prSet/>
      <dgm:spPr/>
      <dgm:t>
        <a:bodyPr/>
        <a:lstStyle/>
        <a:p>
          <a:endParaRPr lang="ru-RU" b="1"/>
        </a:p>
      </dgm:t>
    </dgm:pt>
    <dgm:pt modelId="{60DC7BBB-75CD-4B25-8E03-13CDA89C31E3}" type="sibTrans" cxnId="{F4467D5F-9D8C-4208-9415-33F431697AE4}">
      <dgm:prSet/>
      <dgm:spPr/>
      <dgm:t>
        <a:bodyPr/>
        <a:lstStyle/>
        <a:p>
          <a:endParaRPr lang="ru-RU" b="1"/>
        </a:p>
      </dgm:t>
    </dgm:pt>
    <dgm:pt modelId="{9B354D61-914B-4078-A22D-F832CC5FAB4D}">
      <dgm:prSet phldrT="[Текст]"/>
      <dgm:spPr/>
      <dgm:t>
        <a:bodyPr/>
        <a:lstStyle/>
        <a:p>
          <a:r>
            <a:rPr lang="ru-RU" b="1" dirty="0" smtClean="0"/>
            <a:t>Программа «</a:t>
          </a:r>
          <a:r>
            <a:rPr lang="ru-RU" b="1" dirty="0" err="1" smtClean="0"/>
            <a:t>Герценовская</a:t>
          </a:r>
          <a:r>
            <a:rPr lang="ru-RU" b="1" dirty="0" smtClean="0"/>
            <a:t> СРЕДА»</a:t>
          </a:r>
          <a:endParaRPr lang="ru-RU" b="1" dirty="0"/>
        </a:p>
      </dgm:t>
    </dgm:pt>
    <dgm:pt modelId="{481F974A-3C28-40CF-962C-5041AA58CA84}" type="parTrans" cxnId="{C26FB7AF-8623-47EF-941C-B487A65AED6D}">
      <dgm:prSet/>
      <dgm:spPr/>
      <dgm:t>
        <a:bodyPr/>
        <a:lstStyle/>
        <a:p>
          <a:endParaRPr lang="ru-RU" b="1"/>
        </a:p>
      </dgm:t>
    </dgm:pt>
    <dgm:pt modelId="{1EF3A553-92FF-4233-A118-2E8CF77352B3}" type="sibTrans" cxnId="{C26FB7AF-8623-47EF-941C-B487A65AED6D}">
      <dgm:prSet/>
      <dgm:spPr/>
      <dgm:t>
        <a:bodyPr/>
        <a:lstStyle/>
        <a:p>
          <a:endParaRPr lang="ru-RU" b="1"/>
        </a:p>
      </dgm:t>
    </dgm:pt>
    <dgm:pt modelId="{2C6CC4E5-F524-4967-B83E-D25562F9808E}">
      <dgm:prSet phldrT="[Текст]"/>
      <dgm:spPr/>
      <dgm:t>
        <a:bodyPr/>
        <a:lstStyle/>
        <a:p>
          <a:r>
            <a:rPr lang="ru-RU" b="1" dirty="0" smtClean="0"/>
            <a:t>Программа «Мой проект» – реализация наставничества</a:t>
          </a:r>
          <a:endParaRPr lang="ru-RU" b="1" dirty="0"/>
        </a:p>
      </dgm:t>
    </dgm:pt>
    <dgm:pt modelId="{B5E479F9-464B-4A7E-B5A2-EEE90AF475A2}" type="parTrans" cxnId="{C49D4BAD-1028-46B9-A0EC-4D5F32A7E1D0}">
      <dgm:prSet/>
      <dgm:spPr/>
      <dgm:t>
        <a:bodyPr/>
        <a:lstStyle/>
        <a:p>
          <a:endParaRPr lang="ru-RU" b="1"/>
        </a:p>
      </dgm:t>
    </dgm:pt>
    <dgm:pt modelId="{BD650F8C-944A-4C9A-9B07-63AA5ED3F1B1}" type="sibTrans" cxnId="{C49D4BAD-1028-46B9-A0EC-4D5F32A7E1D0}">
      <dgm:prSet/>
      <dgm:spPr/>
      <dgm:t>
        <a:bodyPr/>
        <a:lstStyle/>
        <a:p>
          <a:endParaRPr lang="ru-RU" b="1"/>
        </a:p>
      </dgm:t>
    </dgm:pt>
    <dgm:pt modelId="{CC1800B6-489B-4988-8BD6-6BF14F723440}">
      <dgm:prSet phldrT="[Текст]"/>
      <dgm:spPr/>
      <dgm:t>
        <a:bodyPr/>
        <a:lstStyle/>
        <a:p>
          <a:r>
            <a:rPr lang="ru-RU" b="1" dirty="0" smtClean="0"/>
            <a:t>Программа производственной практики </a:t>
          </a:r>
          <a:r>
            <a:rPr lang="ru-RU" b="1" dirty="0" smtClean="0"/>
            <a:t>студентов</a:t>
          </a:r>
          <a:endParaRPr lang="ru-RU" b="1" dirty="0"/>
        </a:p>
      </dgm:t>
    </dgm:pt>
    <dgm:pt modelId="{F585EDB6-1CC8-4B56-B7CA-A0D3270FDA54}" type="parTrans" cxnId="{CE81251B-4507-47C3-B159-0F9A9F939235}">
      <dgm:prSet/>
      <dgm:spPr/>
      <dgm:t>
        <a:bodyPr/>
        <a:lstStyle/>
        <a:p>
          <a:endParaRPr lang="ru-RU" b="1"/>
        </a:p>
      </dgm:t>
    </dgm:pt>
    <dgm:pt modelId="{1726FCD3-B767-4800-BA6C-85BCCE237397}" type="sibTrans" cxnId="{CE81251B-4507-47C3-B159-0F9A9F939235}">
      <dgm:prSet/>
      <dgm:spPr/>
      <dgm:t>
        <a:bodyPr/>
        <a:lstStyle/>
        <a:p>
          <a:endParaRPr lang="ru-RU" b="1"/>
        </a:p>
      </dgm:t>
    </dgm:pt>
    <dgm:pt modelId="{6203E1E7-64F1-4DEF-877F-BEB6F6427999}">
      <dgm:prSet phldrT="[Текст]"/>
      <dgm:spPr/>
      <dgm:t>
        <a:bodyPr/>
        <a:lstStyle/>
        <a:p>
          <a:r>
            <a:rPr lang="ru-RU" b="1" dirty="0" smtClean="0"/>
            <a:t>Повышение квалификации для педагогов</a:t>
          </a:r>
          <a:endParaRPr lang="ru-RU" b="1" dirty="0"/>
        </a:p>
      </dgm:t>
    </dgm:pt>
    <dgm:pt modelId="{A672DDEA-E8AD-4E61-9FFF-03F5A0602055}" type="parTrans" cxnId="{9BF222E4-5AB6-4847-9063-1198159B2791}">
      <dgm:prSet/>
      <dgm:spPr/>
      <dgm:t>
        <a:bodyPr/>
        <a:lstStyle/>
        <a:p>
          <a:endParaRPr lang="ru-RU" b="1"/>
        </a:p>
      </dgm:t>
    </dgm:pt>
    <dgm:pt modelId="{7A580A5C-7399-4D25-A3C3-E7FFAF7E61D1}" type="sibTrans" cxnId="{9BF222E4-5AB6-4847-9063-1198159B2791}">
      <dgm:prSet/>
      <dgm:spPr/>
      <dgm:t>
        <a:bodyPr/>
        <a:lstStyle/>
        <a:p>
          <a:endParaRPr lang="ru-RU" b="1"/>
        </a:p>
      </dgm:t>
    </dgm:pt>
    <dgm:pt modelId="{DED64AED-05CE-4484-9712-E0B477E4A965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……</a:t>
          </a:r>
          <a:endParaRPr lang="ru-RU" b="1" dirty="0">
            <a:solidFill>
              <a:srgbClr val="FF0000"/>
            </a:solidFill>
          </a:endParaRPr>
        </a:p>
      </dgm:t>
    </dgm:pt>
    <dgm:pt modelId="{0A2D6793-D616-4178-AD93-8DA8BCCC3D70}" type="parTrans" cxnId="{59547F8E-80CF-4F43-8675-0E2FEAE19732}">
      <dgm:prSet/>
      <dgm:spPr/>
      <dgm:t>
        <a:bodyPr/>
        <a:lstStyle/>
        <a:p>
          <a:endParaRPr lang="ru-RU"/>
        </a:p>
      </dgm:t>
    </dgm:pt>
    <dgm:pt modelId="{0F5C0679-4666-4C04-A551-E4E6D5ABC7E1}" type="sibTrans" cxnId="{59547F8E-80CF-4F43-8675-0E2FEAE19732}">
      <dgm:prSet/>
      <dgm:spPr/>
      <dgm:t>
        <a:bodyPr/>
        <a:lstStyle/>
        <a:p>
          <a:endParaRPr lang="ru-RU"/>
        </a:p>
      </dgm:t>
    </dgm:pt>
    <dgm:pt modelId="{BC67C782-C2F3-443F-9CD9-CD721A094882}" type="pres">
      <dgm:prSet presAssocID="{A717034D-1EF2-40C9-8A74-5C5612996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4FE47-2F78-4F93-9DD8-E6CE4C7912C7}" type="pres">
      <dgm:prSet presAssocID="{C04E851D-F2C7-489F-B8B9-1B62D279617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327AC-06A8-48D2-8F1A-4F1C3FBCBAED}" type="pres">
      <dgm:prSet presAssocID="{3A3CF2D0-69C8-4931-B140-1AB3BFC765A2}" presName="sibTrans" presStyleCnt="0"/>
      <dgm:spPr/>
    </dgm:pt>
    <dgm:pt modelId="{DD16B5A0-6F5E-45F5-8748-E48ED54B315A}" type="pres">
      <dgm:prSet presAssocID="{C71A903A-9EDE-468D-97CE-40E848E59F0A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EEACD-B716-4218-99CE-916B13012508}" type="pres">
      <dgm:prSet presAssocID="{31AF40E6-46A7-4DDB-A059-2DEDD76A25D1}" presName="sibTrans" presStyleCnt="0"/>
      <dgm:spPr/>
    </dgm:pt>
    <dgm:pt modelId="{C5A93404-F597-47D8-B517-9328430C241B}" type="pres">
      <dgm:prSet presAssocID="{406476D0-AEC6-460E-AB7F-6F6006D80E5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93460-1238-4A67-8B6B-AC7181939306}" type="pres">
      <dgm:prSet presAssocID="{B976CA66-3D62-4D39-AF23-9145503D59BE}" presName="sibTrans" presStyleCnt="0"/>
      <dgm:spPr/>
    </dgm:pt>
    <dgm:pt modelId="{6D85D5A3-F8B6-49AE-8C08-11EC1733E943}" type="pres">
      <dgm:prSet presAssocID="{99713FE9-6FC9-49B3-B9DA-FC36B236E8E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EA3F9-D6B8-4206-8F8E-E6C43AA67436}" type="pres">
      <dgm:prSet presAssocID="{CA60E2DB-F138-4309-866C-05C6D859CBE0}" presName="sibTrans" presStyleCnt="0"/>
      <dgm:spPr/>
    </dgm:pt>
    <dgm:pt modelId="{C135634A-5EB4-41F4-B828-685368747983}" type="pres">
      <dgm:prSet presAssocID="{C5C64E6B-949F-4174-BDF9-2F9BF063163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17AE4-3ADC-4144-A052-D32C0D405B8E}" type="pres">
      <dgm:prSet presAssocID="{772C30E2-398A-4138-8E17-0A9D0847D472}" presName="sibTrans" presStyleCnt="0"/>
      <dgm:spPr/>
    </dgm:pt>
    <dgm:pt modelId="{3B5C989A-4426-484E-9E54-751654EC8C27}" type="pres">
      <dgm:prSet presAssocID="{497F6876-D0E0-4CC6-AB77-58B4C5DE98A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89030-A78F-43A9-B0A5-B1774B09DCC6}" type="pres">
      <dgm:prSet presAssocID="{60DC7BBB-75CD-4B25-8E03-13CDA89C31E3}" presName="sibTrans" presStyleCnt="0"/>
      <dgm:spPr/>
    </dgm:pt>
    <dgm:pt modelId="{C3AD9BDC-B897-479A-AB11-46F85CDB5431}" type="pres">
      <dgm:prSet presAssocID="{9B354D61-914B-4078-A22D-F832CC5FAB4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D3F2-AA72-4B5C-B5A2-6ECF935002D4}" type="pres">
      <dgm:prSet presAssocID="{1EF3A553-92FF-4233-A118-2E8CF77352B3}" presName="sibTrans" presStyleCnt="0"/>
      <dgm:spPr/>
    </dgm:pt>
    <dgm:pt modelId="{6A6BE917-3DAD-43AB-AA5E-C5FD61E3A07C}" type="pres">
      <dgm:prSet presAssocID="{2C6CC4E5-F524-4967-B83E-D25562F9808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783C-EE74-4414-8FB0-AF47D0C6D1DC}" type="pres">
      <dgm:prSet presAssocID="{BD650F8C-944A-4C9A-9B07-63AA5ED3F1B1}" presName="sibTrans" presStyleCnt="0"/>
      <dgm:spPr/>
    </dgm:pt>
    <dgm:pt modelId="{5C1EC49F-2359-4B36-824E-FEFEB32D6385}" type="pres">
      <dgm:prSet presAssocID="{CC1800B6-489B-4988-8BD6-6BF14F723440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6339-F43C-4969-9B3A-A4BBA922015F}" type="pres">
      <dgm:prSet presAssocID="{1726FCD3-B767-4800-BA6C-85BCCE237397}" presName="sibTrans" presStyleCnt="0"/>
      <dgm:spPr/>
    </dgm:pt>
    <dgm:pt modelId="{8D0BF65E-7099-4EA9-A7EA-5A29AA9B12D8}" type="pres">
      <dgm:prSet presAssocID="{6203E1E7-64F1-4DEF-877F-BEB6F642799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1DDB4-69DB-46F1-808F-BD899ABA9251}" type="pres">
      <dgm:prSet presAssocID="{7A580A5C-7399-4D25-A3C3-E7FFAF7E61D1}" presName="sibTrans" presStyleCnt="0"/>
      <dgm:spPr/>
    </dgm:pt>
    <dgm:pt modelId="{8AC756A2-7D1A-4E7C-A8EF-D9B2C08C4BD5}" type="pres">
      <dgm:prSet presAssocID="{DED64AED-05CE-4484-9712-E0B477E4A96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0D86C-7ABB-4B21-86EA-761F7F5F0832}" type="presOf" srcId="{99713FE9-6FC9-49B3-B9DA-FC36B236E8E9}" destId="{6D85D5A3-F8B6-49AE-8C08-11EC1733E943}" srcOrd="0" destOrd="0" presId="urn:microsoft.com/office/officeart/2005/8/layout/default"/>
    <dgm:cxn modelId="{4E4EDA02-7A23-4F9B-903D-DAE827BBE55E}" srcId="{A717034D-1EF2-40C9-8A74-5C5612996311}" destId="{406476D0-AEC6-460E-AB7F-6F6006D80E52}" srcOrd="2" destOrd="0" parTransId="{03AAA35E-8445-48C5-8563-E7A64EE2322D}" sibTransId="{B976CA66-3D62-4D39-AF23-9145503D59BE}"/>
    <dgm:cxn modelId="{C26FB7AF-8623-47EF-941C-B487A65AED6D}" srcId="{A717034D-1EF2-40C9-8A74-5C5612996311}" destId="{9B354D61-914B-4078-A22D-F832CC5FAB4D}" srcOrd="6" destOrd="0" parTransId="{481F974A-3C28-40CF-962C-5041AA58CA84}" sibTransId="{1EF3A553-92FF-4233-A118-2E8CF77352B3}"/>
    <dgm:cxn modelId="{C6EE1619-C211-4279-B6F2-F541AB36C013}" type="presOf" srcId="{2C6CC4E5-F524-4967-B83E-D25562F9808E}" destId="{6A6BE917-3DAD-43AB-AA5E-C5FD61E3A07C}" srcOrd="0" destOrd="0" presId="urn:microsoft.com/office/officeart/2005/8/layout/default"/>
    <dgm:cxn modelId="{F06EE683-0C32-4431-9D47-AAA04E86842E}" type="presOf" srcId="{C71A903A-9EDE-468D-97CE-40E848E59F0A}" destId="{DD16B5A0-6F5E-45F5-8748-E48ED54B315A}" srcOrd="0" destOrd="0" presId="urn:microsoft.com/office/officeart/2005/8/layout/default"/>
    <dgm:cxn modelId="{CE81251B-4507-47C3-B159-0F9A9F939235}" srcId="{A717034D-1EF2-40C9-8A74-5C5612996311}" destId="{CC1800B6-489B-4988-8BD6-6BF14F723440}" srcOrd="8" destOrd="0" parTransId="{F585EDB6-1CC8-4B56-B7CA-A0D3270FDA54}" sibTransId="{1726FCD3-B767-4800-BA6C-85BCCE237397}"/>
    <dgm:cxn modelId="{80B518F2-4EE4-476A-A73C-477DE820E57C}" type="presOf" srcId="{A717034D-1EF2-40C9-8A74-5C5612996311}" destId="{BC67C782-C2F3-443F-9CD9-CD721A094882}" srcOrd="0" destOrd="0" presId="urn:microsoft.com/office/officeart/2005/8/layout/default"/>
    <dgm:cxn modelId="{59547F8E-80CF-4F43-8675-0E2FEAE19732}" srcId="{A717034D-1EF2-40C9-8A74-5C5612996311}" destId="{DED64AED-05CE-4484-9712-E0B477E4A965}" srcOrd="10" destOrd="0" parTransId="{0A2D6793-D616-4178-AD93-8DA8BCCC3D70}" sibTransId="{0F5C0679-4666-4C04-A551-E4E6D5ABC7E1}"/>
    <dgm:cxn modelId="{57EED3C7-CCF5-4728-B9C0-18D7C946F591}" type="presOf" srcId="{DED64AED-05CE-4484-9712-E0B477E4A965}" destId="{8AC756A2-7D1A-4E7C-A8EF-D9B2C08C4BD5}" srcOrd="0" destOrd="0" presId="urn:microsoft.com/office/officeart/2005/8/layout/default"/>
    <dgm:cxn modelId="{FAAB5634-F34E-46F1-A9A0-61CCEF1D7244}" srcId="{A717034D-1EF2-40C9-8A74-5C5612996311}" destId="{C04E851D-F2C7-489F-B8B9-1B62D279617A}" srcOrd="0" destOrd="0" parTransId="{E2473B00-5E42-4D8D-AF63-DF460256E7AA}" sibTransId="{3A3CF2D0-69C8-4931-B140-1AB3BFC765A2}"/>
    <dgm:cxn modelId="{E8E8CA41-6F1D-46C3-A7E3-585B8CDC1213}" type="presOf" srcId="{C5C64E6B-949F-4174-BDF9-2F9BF0631630}" destId="{C135634A-5EB4-41F4-B828-685368747983}" srcOrd="0" destOrd="0" presId="urn:microsoft.com/office/officeart/2005/8/layout/default"/>
    <dgm:cxn modelId="{9BF222E4-5AB6-4847-9063-1198159B2791}" srcId="{A717034D-1EF2-40C9-8A74-5C5612996311}" destId="{6203E1E7-64F1-4DEF-877F-BEB6F6427999}" srcOrd="9" destOrd="0" parTransId="{A672DDEA-E8AD-4E61-9FFF-03F5A0602055}" sibTransId="{7A580A5C-7399-4D25-A3C3-E7FFAF7E61D1}"/>
    <dgm:cxn modelId="{645ADCED-1EAD-494D-B0A3-9EB0DD1B318A}" type="presOf" srcId="{497F6876-D0E0-4CC6-AB77-58B4C5DE98AF}" destId="{3B5C989A-4426-484E-9E54-751654EC8C27}" srcOrd="0" destOrd="0" presId="urn:microsoft.com/office/officeart/2005/8/layout/default"/>
    <dgm:cxn modelId="{50C1401A-007F-4C4E-8E40-157C82FB953E}" type="presOf" srcId="{C04E851D-F2C7-489F-B8B9-1B62D279617A}" destId="{BAF4FE47-2F78-4F93-9DD8-E6CE4C7912C7}" srcOrd="0" destOrd="0" presId="urn:microsoft.com/office/officeart/2005/8/layout/default"/>
    <dgm:cxn modelId="{8338CBA0-42CE-4B58-A60E-5A4FAFAF05EB}" type="presOf" srcId="{406476D0-AEC6-460E-AB7F-6F6006D80E52}" destId="{C5A93404-F597-47D8-B517-9328430C241B}" srcOrd="0" destOrd="0" presId="urn:microsoft.com/office/officeart/2005/8/layout/default"/>
    <dgm:cxn modelId="{713DFDEC-1C05-4F45-862A-27E647F0D62E}" type="presOf" srcId="{CC1800B6-489B-4988-8BD6-6BF14F723440}" destId="{5C1EC49F-2359-4B36-824E-FEFEB32D6385}" srcOrd="0" destOrd="0" presId="urn:microsoft.com/office/officeart/2005/8/layout/default"/>
    <dgm:cxn modelId="{2E577905-40CE-46F8-816C-B45D4BE68431}" srcId="{A717034D-1EF2-40C9-8A74-5C5612996311}" destId="{C5C64E6B-949F-4174-BDF9-2F9BF0631630}" srcOrd="4" destOrd="0" parTransId="{BBF3FEB5-058D-4F3A-8D5B-151186F24190}" sibTransId="{772C30E2-398A-4138-8E17-0A9D0847D472}"/>
    <dgm:cxn modelId="{0EAC255E-3847-40CA-83B1-2F77FB2D00EB}" srcId="{A717034D-1EF2-40C9-8A74-5C5612996311}" destId="{C71A903A-9EDE-468D-97CE-40E848E59F0A}" srcOrd="1" destOrd="0" parTransId="{2475CB9C-DFF6-4E36-B3FA-B7A9199BE73F}" sibTransId="{31AF40E6-46A7-4DDB-A059-2DEDD76A25D1}"/>
    <dgm:cxn modelId="{8F3BB32B-3614-4216-B07B-3D81DD6555F3}" srcId="{A717034D-1EF2-40C9-8A74-5C5612996311}" destId="{99713FE9-6FC9-49B3-B9DA-FC36B236E8E9}" srcOrd="3" destOrd="0" parTransId="{533E0DEA-87B9-4F6D-B3B7-CD51559F5B02}" sibTransId="{CA60E2DB-F138-4309-866C-05C6D859CBE0}"/>
    <dgm:cxn modelId="{F4467D5F-9D8C-4208-9415-33F431697AE4}" srcId="{A717034D-1EF2-40C9-8A74-5C5612996311}" destId="{497F6876-D0E0-4CC6-AB77-58B4C5DE98AF}" srcOrd="5" destOrd="0" parTransId="{9BB259A0-C5AB-4956-A581-F00002142E75}" sibTransId="{60DC7BBB-75CD-4B25-8E03-13CDA89C31E3}"/>
    <dgm:cxn modelId="{ECF69B1B-5533-488C-969D-DA743A24B1A3}" type="presOf" srcId="{6203E1E7-64F1-4DEF-877F-BEB6F6427999}" destId="{8D0BF65E-7099-4EA9-A7EA-5A29AA9B12D8}" srcOrd="0" destOrd="0" presId="urn:microsoft.com/office/officeart/2005/8/layout/default"/>
    <dgm:cxn modelId="{C49D4BAD-1028-46B9-A0EC-4D5F32A7E1D0}" srcId="{A717034D-1EF2-40C9-8A74-5C5612996311}" destId="{2C6CC4E5-F524-4967-B83E-D25562F9808E}" srcOrd="7" destOrd="0" parTransId="{B5E479F9-464B-4A7E-B5A2-EEE90AF475A2}" sibTransId="{BD650F8C-944A-4C9A-9B07-63AA5ED3F1B1}"/>
    <dgm:cxn modelId="{2F86FDF7-5142-438B-83E0-640C46528CA1}" type="presOf" srcId="{9B354D61-914B-4078-A22D-F832CC5FAB4D}" destId="{C3AD9BDC-B897-479A-AB11-46F85CDB5431}" srcOrd="0" destOrd="0" presId="urn:microsoft.com/office/officeart/2005/8/layout/default"/>
    <dgm:cxn modelId="{A3FABF61-E098-4C77-A0CE-D6860F9E576B}" type="presParOf" srcId="{BC67C782-C2F3-443F-9CD9-CD721A094882}" destId="{BAF4FE47-2F78-4F93-9DD8-E6CE4C7912C7}" srcOrd="0" destOrd="0" presId="urn:microsoft.com/office/officeart/2005/8/layout/default"/>
    <dgm:cxn modelId="{509F6680-E508-4F7C-9190-3B7A3A4F7522}" type="presParOf" srcId="{BC67C782-C2F3-443F-9CD9-CD721A094882}" destId="{35E327AC-06A8-48D2-8F1A-4F1C3FBCBAED}" srcOrd="1" destOrd="0" presId="urn:microsoft.com/office/officeart/2005/8/layout/default"/>
    <dgm:cxn modelId="{C5BBE5D4-F7EA-467F-8096-D92EAA59451F}" type="presParOf" srcId="{BC67C782-C2F3-443F-9CD9-CD721A094882}" destId="{DD16B5A0-6F5E-45F5-8748-E48ED54B315A}" srcOrd="2" destOrd="0" presId="urn:microsoft.com/office/officeart/2005/8/layout/default"/>
    <dgm:cxn modelId="{E890E26F-675C-40DA-BDBC-3A9A5FB67C80}" type="presParOf" srcId="{BC67C782-C2F3-443F-9CD9-CD721A094882}" destId="{11DEEACD-B716-4218-99CE-916B13012508}" srcOrd="3" destOrd="0" presId="urn:microsoft.com/office/officeart/2005/8/layout/default"/>
    <dgm:cxn modelId="{CAE21437-8FA2-4C5F-8931-D856A509E8B9}" type="presParOf" srcId="{BC67C782-C2F3-443F-9CD9-CD721A094882}" destId="{C5A93404-F597-47D8-B517-9328430C241B}" srcOrd="4" destOrd="0" presId="urn:microsoft.com/office/officeart/2005/8/layout/default"/>
    <dgm:cxn modelId="{89029557-4FCA-4253-809F-8F5041339717}" type="presParOf" srcId="{BC67C782-C2F3-443F-9CD9-CD721A094882}" destId="{24793460-1238-4A67-8B6B-AC7181939306}" srcOrd="5" destOrd="0" presId="urn:microsoft.com/office/officeart/2005/8/layout/default"/>
    <dgm:cxn modelId="{6FCBEDBE-52ED-4B02-BCA7-50AC5B092F77}" type="presParOf" srcId="{BC67C782-C2F3-443F-9CD9-CD721A094882}" destId="{6D85D5A3-F8B6-49AE-8C08-11EC1733E943}" srcOrd="6" destOrd="0" presId="urn:microsoft.com/office/officeart/2005/8/layout/default"/>
    <dgm:cxn modelId="{86C57E77-D8B8-40C0-A826-06DFC3C50A80}" type="presParOf" srcId="{BC67C782-C2F3-443F-9CD9-CD721A094882}" destId="{F72EA3F9-D6B8-4206-8F8E-E6C43AA67436}" srcOrd="7" destOrd="0" presId="urn:microsoft.com/office/officeart/2005/8/layout/default"/>
    <dgm:cxn modelId="{4E476D99-FFB3-492A-B2F9-F9B0D70433E5}" type="presParOf" srcId="{BC67C782-C2F3-443F-9CD9-CD721A094882}" destId="{C135634A-5EB4-41F4-B828-685368747983}" srcOrd="8" destOrd="0" presId="urn:microsoft.com/office/officeart/2005/8/layout/default"/>
    <dgm:cxn modelId="{9E98614E-A3C6-4E4B-8986-3E4242021DA6}" type="presParOf" srcId="{BC67C782-C2F3-443F-9CD9-CD721A094882}" destId="{E7C17AE4-3ADC-4144-A052-D32C0D405B8E}" srcOrd="9" destOrd="0" presId="urn:microsoft.com/office/officeart/2005/8/layout/default"/>
    <dgm:cxn modelId="{25737EAE-F7C1-4400-951F-19F37425CE84}" type="presParOf" srcId="{BC67C782-C2F3-443F-9CD9-CD721A094882}" destId="{3B5C989A-4426-484E-9E54-751654EC8C27}" srcOrd="10" destOrd="0" presId="urn:microsoft.com/office/officeart/2005/8/layout/default"/>
    <dgm:cxn modelId="{1DE42289-8393-41A3-AD60-D86A9ED6C988}" type="presParOf" srcId="{BC67C782-C2F3-443F-9CD9-CD721A094882}" destId="{9B889030-A78F-43A9-B0A5-B1774B09DCC6}" srcOrd="11" destOrd="0" presId="urn:microsoft.com/office/officeart/2005/8/layout/default"/>
    <dgm:cxn modelId="{F6D4811B-31D4-4E38-BC11-779F963E56A5}" type="presParOf" srcId="{BC67C782-C2F3-443F-9CD9-CD721A094882}" destId="{C3AD9BDC-B897-479A-AB11-46F85CDB5431}" srcOrd="12" destOrd="0" presId="urn:microsoft.com/office/officeart/2005/8/layout/default"/>
    <dgm:cxn modelId="{5C11A106-7464-4A3D-A332-75EAC18B804D}" type="presParOf" srcId="{BC67C782-C2F3-443F-9CD9-CD721A094882}" destId="{EC71D3F2-AA72-4B5C-B5A2-6ECF935002D4}" srcOrd="13" destOrd="0" presId="urn:microsoft.com/office/officeart/2005/8/layout/default"/>
    <dgm:cxn modelId="{95FD0D0D-8C87-4B6F-91F3-08E1311498DA}" type="presParOf" srcId="{BC67C782-C2F3-443F-9CD9-CD721A094882}" destId="{6A6BE917-3DAD-43AB-AA5E-C5FD61E3A07C}" srcOrd="14" destOrd="0" presId="urn:microsoft.com/office/officeart/2005/8/layout/default"/>
    <dgm:cxn modelId="{197112FF-FF14-4003-88A0-53BA1AD748CC}" type="presParOf" srcId="{BC67C782-C2F3-443F-9CD9-CD721A094882}" destId="{A2AE783C-EE74-4414-8FB0-AF47D0C6D1DC}" srcOrd="15" destOrd="0" presId="urn:microsoft.com/office/officeart/2005/8/layout/default"/>
    <dgm:cxn modelId="{D6585680-915C-4292-BD5F-5AA4E4A28B87}" type="presParOf" srcId="{BC67C782-C2F3-443F-9CD9-CD721A094882}" destId="{5C1EC49F-2359-4B36-824E-FEFEB32D6385}" srcOrd="16" destOrd="0" presId="urn:microsoft.com/office/officeart/2005/8/layout/default"/>
    <dgm:cxn modelId="{0BFFD1F0-60F0-46BD-B075-0CB24F54E766}" type="presParOf" srcId="{BC67C782-C2F3-443F-9CD9-CD721A094882}" destId="{1D266339-F43C-4969-9B3A-A4BBA922015F}" srcOrd="17" destOrd="0" presId="urn:microsoft.com/office/officeart/2005/8/layout/default"/>
    <dgm:cxn modelId="{1E2803A2-52F8-4005-B69A-0C2BDA2352CB}" type="presParOf" srcId="{BC67C782-C2F3-443F-9CD9-CD721A094882}" destId="{8D0BF65E-7099-4EA9-A7EA-5A29AA9B12D8}" srcOrd="18" destOrd="0" presId="urn:microsoft.com/office/officeart/2005/8/layout/default"/>
    <dgm:cxn modelId="{E0A7856D-8023-499E-B09F-8DF94AF6DB24}" type="presParOf" srcId="{BC67C782-C2F3-443F-9CD9-CD721A094882}" destId="{0F31DDB4-69DB-46F1-808F-BD899ABA9251}" srcOrd="19" destOrd="0" presId="urn:microsoft.com/office/officeart/2005/8/layout/default"/>
    <dgm:cxn modelId="{7DFC5082-5CD1-4C9A-91A8-878C9A44D4B9}" type="presParOf" srcId="{BC67C782-C2F3-443F-9CD9-CD721A094882}" destId="{8AC756A2-7D1A-4E7C-A8EF-D9B2C08C4BD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29740-ECF4-4F5F-8E40-8F71FE10006E}">
      <dsp:nvSpPr>
        <dsp:cNvPr id="0" name=""/>
        <dsp:cNvSpPr/>
      </dsp:nvSpPr>
      <dsp:spPr>
        <a:xfrm>
          <a:off x="1653551" y="1559"/>
          <a:ext cx="1086634" cy="1086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Soft skills</a:t>
          </a:r>
          <a:endParaRPr lang="ru-RU" sz="2100" kern="1200" dirty="0"/>
        </a:p>
      </dsp:txBody>
      <dsp:txXfrm>
        <a:off x="1812685" y="160693"/>
        <a:ext cx="768366" cy="768366"/>
      </dsp:txXfrm>
    </dsp:sp>
    <dsp:sp modelId="{820087F8-5E60-4ABB-B613-79AFAE32C5C3}">
      <dsp:nvSpPr>
        <dsp:cNvPr id="0" name=""/>
        <dsp:cNvSpPr/>
      </dsp:nvSpPr>
      <dsp:spPr>
        <a:xfrm rot="2700000">
          <a:off x="2623452" y="932241"/>
          <a:ext cx="288300" cy="366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636118" y="975010"/>
        <a:ext cx="201810" cy="220043"/>
      </dsp:txXfrm>
    </dsp:sp>
    <dsp:sp modelId="{5B0F654B-E507-4683-B263-E0C8BCD1197D}">
      <dsp:nvSpPr>
        <dsp:cNvPr id="0" name=""/>
        <dsp:cNvSpPr/>
      </dsp:nvSpPr>
      <dsp:spPr>
        <a:xfrm>
          <a:off x="2806558" y="1154566"/>
          <a:ext cx="1086634" cy="108663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Hard skills</a:t>
          </a:r>
          <a:endParaRPr lang="ru-RU" sz="2100" kern="1200" dirty="0"/>
        </a:p>
      </dsp:txBody>
      <dsp:txXfrm>
        <a:off x="2965692" y="1313700"/>
        <a:ext cx="768366" cy="768366"/>
      </dsp:txXfrm>
    </dsp:sp>
    <dsp:sp modelId="{F577BBE4-905A-498D-A3A4-621045A710F7}">
      <dsp:nvSpPr>
        <dsp:cNvPr id="0" name=""/>
        <dsp:cNvSpPr/>
      </dsp:nvSpPr>
      <dsp:spPr>
        <a:xfrm rot="8100000">
          <a:off x="2634991" y="2085248"/>
          <a:ext cx="288300" cy="366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708815" y="2128017"/>
        <a:ext cx="201810" cy="220043"/>
      </dsp:txXfrm>
    </dsp:sp>
    <dsp:sp modelId="{F82C5666-932D-4B7E-B038-4E7A33DB9C46}">
      <dsp:nvSpPr>
        <dsp:cNvPr id="0" name=""/>
        <dsp:cNvSpPr/>
      </dsp:nvSpPr>
      <dsp:spPr>
        <a:xfrm>
          <a:off x="1653551" y="2307573"/>
          <a:ext cx="1086634" cy="108663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Digital skills</a:t>
          </a:r>
          <a:endParaRPr lang="ru-RU" sz="2100" kern="1200" dirty="0"/>
        </a:p>
      </dsp:txBody>
      <dsp:txXfrm>
        <a:off x="1812685" y="2466707"/>
        <a:ext cx="768366" cy="768366"/>
      </dsp:txXfrm>
    </dsp:sp>
    <dsp:sp modelId="{204DC210-15DC-4B64-B489-4E73DD7AD4C1}">
      <dsp:nvSpPr>
        <dsp:cNvPr id="0" name=""/>
        <dsp:cNvSpPr/>
      </dsp:nvSpPr>
      <dsp:spPr>
        <a:xfrm rot="13500000">
          <a:off x="1481984" y="2096787"/>
          <a:ext cx="288300" cy="366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555808" y="2200714"/>
        <a:ext cx="201810" cy="220043"/>
      </dsp:txXfrm>
    </dsp:sp>
    <dsp:sp modelId="{B403FA12-AA41-4847-A96E-2274EBF8AE9F}">
      <dsp:nvSpPr>
        <dsp:cNvPr id="0" name=""/>
        <dsp:cNvSpPr/>
      </dsp:nvSpPr>
      <dsp:spPr>
        <a:xfrm>
          <a:off x="500544" y="1154566"/>
          <a:ext cx="1086634" cy="108663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 skills</a:t>
          </a:r>
          <a:endParaRPr lang="ru-RU" sz="2100" kern="1200" dirty="0"/>
        </a:p>
      </dsp:txBody>
      <dsp:txXfrm>
        <a:off x="659678" y="1313700"/>
        <a:ext cx="768366" cy="768366"/>
      </dsp:txXfrm>
    </dsp:sp>
    <dsp:sp modelId="{F9DE1BE0-D0DD-46FA-83CE-610E5713C03A}">
      <dsp:nvSpPr>
        <dsp:cNvPr id="0" name=""/>
        <dsp:cNvSpPr/>
      </dsp:nvSpPr>
      <dsp:spPr>
        <a:xfrm rot="18900000">
          <a:off x="1470445" y="943780"/>
          <a:ext cx="288300" cy="366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483111" y="1047707"/>
        <a:ext cx="201810" cy="22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844D6-0153-4C87-A4D0-0001863B07D9}">
      <dsp:nvSpPr>
        <dsp:cNvPr id="0" name=""/>
        <dsp:cNvSpPr/>
      </dsp:nvSpPr>
      <dsp:spPr>
        <a:xfrm>
          <a:off x="4419" y="328594"/>
          <a:ext cx="1618720" cy="9712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Учебные предметы</a:t>
          </a:r>
          <a:endParaRPr lang="ru-RU" sz="1500" kern="1200" dirty="0"/>
        </a:p>
      </dsp:txBody>
      <dsp:txXfrm>
        <a:off x="4419" y="328594"/>
        <a:ext cx="1618720" cy="971232"/>
      </dsp:txXfrm>
    </dsp:sp>
    <dsp:sp modelId="{8067EB7F-466A-4DBE-8B4F-6FD8EB260170}">
      <dsp:nvSpPr>
        <dsp:cNvPr id="0" name=""/>
        <dsp:cNvSpPr/>
      </dsp:nvSpPr>
      <dsp:spPr>
        <a:xfrm>
          <a:off x="1780593" y="331740"/>
          <a:ext cx="1618720" cy="97123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Дополнительное образование</a:t>
          </a:r>
          <a:endParaRPr lang="ru-RU" sz="1500" kern="1200" dirty="0"/>
        </a:p>
      </dsp:txBody>
      <dsp:txXfrm>
        <a:off x="1780593" y="331740"/>
        <a:ext cx="1618720" cy="971232"/>
      </dsp:txXfrm>
    </dsp:sp>
    <dsp:sp modelId="{904549E6-409A-4286-8BC3-40F6560778A7}">
      <dsp:nvSpPr>
        <dsp:cNvPr id="0" name=""/>
        <dsp:cNvSpPr/>
      </dsp:nvSpPr>
      <dsp:spPr>
        <a:xfrm>
          <a:off x="3561186" y="331740"/>
          <a:ext cx="1618720" cy="97123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Внеурочная деятельность</a:t>
          </a:r>
          <a:endParaRPr lang="ru-RU" sz="1500" kern="1200" dirty="0"/>
        </a:p>
      </dsp:txBody>
      <dsp:txXfrm>
        <a:off x="3561186" y="331740"/>
        <a:ext cx="1618720" cy="971232"/>
      </dsp:txXfrm>
    </dsp:sp>
    <dsp:sp modelId="{5DA35780-6185-4586-B783-3BB5A22DFE21}">
      <dsp:nvSpPr>
        <dsp:cNvPr id="0" name=""/>
        <dsp:cNvSpPr/>
      </dsp:nvSpPr>
      <dsp:spPr>
        <a:xfrm>
          <a:off x="890296" y="1464845"/>
          <a:ext cx="1618720" cy="97123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Воспитательная деятельность</a:t>
          </a:r>
          <a:endParaRPr lang="ru-RU" sz="1500" kern="1200" dirty="0"/>
        </a:p>
      </dsp:txBody>
      <dsp:txXfrm>
        <a:off x="890296" y="1464845"/>
        <a:ext cx="1618720" cy="971232"/>
      </dsp:txXfrm>
    </dsp:sp>
    <dsp:sp modelId="{EAAF084F-8585-48CC-B445-90D7774FE91F}">
      <dsp:nvSpPr>
        <dsp:cNvPr id="0" name=""/>
        <dsp:cNvSpPr/>
      </dsp:nvSpPr>
      <dsp:spPr>
        <a:xfrm>
          <a:off x="2670889" y="1464845"/>
          <a:ext cx="1618720" cy="97123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Индивидуальный проект</a:t>
          </a:r>
          <a:endParaRPr lang="ru-RU" sz="1500" kern="1200" dirty="0"/>
        </a:p>
      </dsp:txBody>
      <dsp:txXfrm>
        <a:off x="2670889" y="1464845"/>
        <a:ext cx="1618720" cy="97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4FE47-2F78-4F93-9DD8-E6CE4C7912C7}">
      <dsp:nvSpPr>
        <dsp:cNvPr id="0" name=""/>
        <dsp:cNvSpPr/>
      </dsp:nvSpPr>
      <dsp:spPr>
        <a:xfrm>
          <a:off x="1627" y="225882"/>
          <a:ext cx="1291103" cy="774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Учебный план</a:t>
          </a:r>
          <a:endParaRPr lang="ru-RU" sz="1100" b="1" kern="1200" dirty="0"/>
        </a:p>
      </dsp:txBody>
      <dsp:txXfrm>
        <a:off x="1627" y="225882"/>
        <a:ext cx="1291103" cy="774662"/>
      </dsp:txXfrm>
    </dsp:sp>
    <dsp:sp modelId="{DD16B5A0-6F5E-45F5-8748-E48ED54B315A}">
      <dsp:nvSpPr>
        <dsp:cNvPr id="0" name=""/>
        <dsp:cNvSpPr/>
      </dsp:nvSpPr>
      <dsp:spPr>
        <a:xfrm>
          <a:off x="1421841" y="225882"/>
          <a:ext cx="1291103" cy="774662"/>
        </a:xfrm>
        <a:prstGeom prst="rect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Планируемые результаты освоения </a:t>
          </a:r>
          <a:endParaRPr lang="ru-RU" sz="1100" b="1" kern="1200" dirty="0"/>
        </a:p>
      </dsp:txBody>
      <dsp:txXfrm>
        <a:off x="1421841" y="225882"/>
        <a:ext cx="1291103" cy="774662"/>
      </dsp:txXfrm>
    </dsp:sp>
    <dsp:sp modelId="{C5A93404-F597-47D8-B517-9328430C241B}">
      <dsp:nvSpPr>
        <dsp:cNvPr id="0" name=""/>
        <dsp:cNvSpPr/>
      </dsp:nvSpPr>
      <dsp:spPr>
        <a:xfrm>
          <a:off x="2842055" y="225882"/>
          <a:ext cx="1291103" cy="774662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Программы отдельных курсов</a:t>
          </a:r>
          <a:endParaRPr lang="ru-RU" sz="1100" b="1" kern="1200" dirty="0"/>
        </a:p>
      </dsp:txBody>
      <dsp:txXfrm>
        <a:off x="2842055" y="225882"/>
        <a:ext cx="1291103" cy="774662"/>
      </dsp:txXfrm>
    </dsp:sp>
    <dsp:sp modelId="{6D85D5A3-F8B6-49AE-8C08-11EC1733E943}">
      <dsp:nvSpPr>
        <dsp:cNvPr id="0" name=""/>
        <dsp:cNvSpPr/>
      </dsp:nvSpPr>
      <dsp:spPr>
        <a:xfrm>
          <a:off x="4262269" y="225882"/>
          <a:ext cx="1291103" cy="774662"/>
        </a:xfrm>
        <a:prstGeom prst="rect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педагогической </a:t>
          </a:r>
          <a:r>
            <a:rPr lang="ru-RU" sz="1100" b="1" kern="1200" dirty="0" smtClean="0"/>
            <a:t>практики учащихся ППК</a:t>
          </a:r>
          <a:endParaRPr lang="ru-RU" sz="1100" b="1" kern="1200" dirty="0"/>
        </a:p>
      </dsp:txBody>
      <dsp:txXfrm>
        <a:off x="4262269" y="225882"/>
        <a:ext cx="1291103" cy="774662"/>
      </dsp:txXfrm>
    </dsp:sp>
    <dsp:sp modelId="{C135634A-5EB4-41F4-B828-685368747983}">
      <dsp:nvSpPr>
        <dsp:cNvPr id="0" name=""/>
        <dsp:cNvSpPr/>
      </dsp:nvSpPr>
      <dsp:spPr>
        <a:xfrm>
          <a:off x="1627" y="1129654"/>
          <a:ext cx="1291103" cy="774662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внеурочной деятельности</a:t>
          </a:r>
          <a:endParaRPr lang="ru-RU" sz="1100" b="1" kern="1200" dirty="0"/>
        </a:p>
      </dsp:txBody>
      <dsp:txXfrm>
        <a:off x="1627" y="1129654"/>
        <a:ext cx="1291103" cy="774662"/>
      </dsp:txXfrm>
    </dsp:sp>
    <dsp:sp modelId="{3B5C989A-4426-484E-9E54-751654EC8C27}">
      <dsp:nvSpPr>
        <dsp:cNvPr id="0" name=""/>
        <dsp:cNvSpPr/>
      </dsp:nvSpPr>
      <dsp:spPr>
        <a:xfrm>
          <a:off x="1421841" y="1129654"/>
          <a:ext cx="1291103" cy="77466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воспитания и социализации</a:t>
          </a:r>
          <a:endParaRPr lang="ru-RU" sz="1100" b="1" kern="1200" dirty="0"/>
        </a:p>
      </dsp:txBody>
      <dsp:txXfrm>
        <a:off x="1421841" y="1129654"/>
        <a:ext cx="1291103" cy="774662"/>
      </dsp:txXfrm>
    </dsp:sp>
    <dsp:sp modelId="{C3AD9BDC-B897-479A-AB11-46F85CDB5431}">
      <dsp:nvSpPr>
        <dsp:cNvPr id="0" name=""/>
        <dsp:cNvSpPr/>
      </dsp:nvSpPr>
      <dsp:spPr>
        <a:xfrm>
          <a:off x="2842055" y="1129654"/>
          <a:ext cx="1291103" cy="774662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«</a:t>
          </a:r>
          <a:r>
            <a:rPr lang="ru-RU" sz="1100" b="1" kern="1200" dirty="0" err="1" smtClean="0"/>
            <a:t>Герценовская</a:t>
          </a:r>
          <a:r>
            <a:rPr lang="ru-RU" sz="1100" b="1" kern="1200" dirty="0" smtClean="0"/>
            <a:t> СРЕДА»</a:t>
          </a:r>
          <a:endParaRPr lang="ru-RU" sz="1100" b="1" kern="1200" dirty="0"/>
        </a:p>
      </dsp:txBody>
      <dsp:txXfrm>
        <a:off x="2842055" y="1129654"/>
        <a:ext cx="1291103" cy="774662"/>
      </dsp:txXfrm>
    </dsp:sp>
    <dsp:sp modelId="{6A6BE917-3DAD-43AB-AA5E-C5FD61E3A07C}">
      <dsp:nvSpPr>
        <dsp:cNvPr id="0" name=""/>
        <dsp:cNvSpPr/>
      </dsp:nvSpPr>
      <dsp:spPr>
        <a:xfrm>
          <a:off x="4262269" y="1129654"/>
          <a:ext cx="1291103" cy="774662"/>
        </a:xfrm>
        <a:prstGeom prst="rect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«Мой проект» – реализация наставничества</a:t>
          </a:r>
          <a:endParaRPr lang="ru-RU" sz="1100" b="1" kern="1200" dirty="0"/>
        </a:p>
      </dsp:txBody>
      <dsp:txXfrm>
        <a:off x="4262269" y="1129654"/>
        <a:ext cx="1291103" cy="774662"/>
      </dsp:txXfrm>
    </dsp:sp>
    <dsp:sp modelId="{5C1EC49F-2359-4B36-824E-FEFEB32D6385}">
      <dsp:nvSpPr>
        <dsp:cNvPr id="0" name=""/>
        <dsp:cNvSpPr/>
      </dsp:nvSpPr>
      <dsp:spPr>
        <a:xfrm>
          <a:off x="711734" y="2033427"/>
          <a:ext cx="1291103" cy="774662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Программа производственной практики </a:t>
          </a:r>
          <a:r>
            <a:rPr lang="ru-RU" sz="1100" b="1" kern="1200" dirty="0" smtClean="0"/>
            <a:t>студентов</a:t>
          </a:r>
          <a:endParaRPr lang="ru-RU" sz="1100" b="1" kern="1200" dirty="0"/>
        </a:p>
      </dsp:txBody>
      <dsp:txXfrm>
        <a:off x="711734" y="2033427"/>
        <a:ext cx="1291103" cy="774662"/>
      </dsp:txXfrm>
    </dsp:sp>
    <dsp:sp modelId="{8D0BF65E-7099-4EA9-A7EA-5A29AA9B12D8}">
      <dsp:nvSpPr>
        <dsp:cNvPr id="0" name=""/>
        <dsp:cNvSpPr/>
      </dsp:nvSpPr>
      <dsp:spPr>
        <a:xfrm>
          <a:off x="2131948" y="2033427"/>
          <a:ext cx="1291103" cy="774662"/>
        </a:xfrm>
        <a:prstGeom prst="rect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квалификации для педагогов</a:t>
          </a:r>
          <a:endParaRPr lang="ru-RU" sz="1100" b="1" kern="1200" dirty="0"/>
        </a:p>
      </dsp:txBody>
      <dsp:txXfrm>
        <a:off x="2131948" y="2033427"/>
        <a:ext cx="1291103" cy="774662"/>
      </dsp:txXfrm>
    </dsp:sp>
    <dsp:sp modelId="{8AC756A2-7D1A-4E7C-A8EF-D9B2C08C4BD5}">
      <dsp:nvSpPr>
        <dsp:cNvPr id="0" name=""/>
        <dsp:cNvSpPr/>
      </dsp:nvSpPr>
      <dsp:spPr>
        <a:xfrm>
          <a:off x="3552162" y="2033427"/>
          <a:ext cx="1291103" cy="77466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</a:rPr>
            <a:t>……</a:t>
          </a:r>
          <a:endParaRPr lang="ru-RU" sz="1100" b="1" kern="1200" dirty="0">
            <a:solidFill>
              <a:srgbClr val="FF0000"/>
            </a:solidFill>
          </a:endParaRPr>
        </a:p>
      </dsp:txBody>
      <dsp:txXfrm>
        <a:off x="3552162" y="2033427"/>
        <a:ext cx="1291103" cy="77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963" y="2840327"/>
            <a:ext cx="7405036" cy="96889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Психолого-педагогические классы </a:t>
            </a:r>
            <a:r>
              <a:rPr lang="ru-RU" sz="4400" dirty="0" err="1" smtClean="0"/>
              <a:t>Герценовского</a:t>
            </a:r>
            <a:r>
              <a:rPr lang="ru-RU" sz="4400" dirty="0" smtClean="0"/>
              <a:t> университета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962" y="3875043"/>
            <a:ext cx="7405037" cy="15905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«ГЕРЦЕН-КЛАСС»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2" y="1576602"/>
            <a:ext cx="9218814" cy="47161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97833" y="4929448"/>
            <a:ext cx="2601883" cy="136328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8441574" y="510296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733309" y="4580313"/>
            <a:ext cx="864524" cy="52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597833" y="1745673"/>
            <a:ext cx="2884516" cy="12219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Проекты институтов/</a:t>
            </a:r>
          </a:p>
          <a:p>
            <a:pPr algn="ctr"/>
            <a:r>
              <a:rPr lang="ru-RU" dirty="0" smtClean="0"/>
              <a:t>факультетов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08618" y="2743200"/>
            <a:ext cx="989215" cy="82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0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" y="1009650"/>
            <a:ext cx="12192000" cy="62579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Программа действий – </a:t>
            </a:r>
            <a:r>
              <a:rPr lang="ru-RU" sz="1800" dirty="0" smtClean="0">
                <a:solidFill>
                  <a:srgbClr val="FF0000"/>
                </a:solidFill>
              </a:rPr>
              <a:t>к обсуждению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800" dirty="0" smtClean="0"/>
              <a:t>Предложения от структурных подразделений – </a:t>
            </a:r>
            <a:r>
              <a:rPr lang="ru-RU" sz="1800" b="1" dirty="0" smtClean="0"/>
              <a:t>видение себя в программе – до 1 июля!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/>
              <a:t>учебные курсы психолого-педагогической направленности; элективные курсы; факультативные курсы развивающего </a:t>
            </a:r>
            <a:r>
              <a:rPr lang="ru-RU" sz="1800" dirty="0" smtClean="0"/>
              <a:t>характера (разработка, реализация, </a:t>
            </a:r>
            <a:r>
              <a:rPr lang="ru-RU" sz="1800" i="1" dirty="0" smtClean="0">
                <a:solidFill>
                  <a:srgbClr val="C00000"/>
                </a:solidFill>
              </a:rPr>
              <a:t>механизмы включения студентов</a:t>
            </a:r>
            <a:r>
              <a:rPr lang="ru-RU" sz="1800" dirty="0" smtClean="0"/>
              <a:t>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и</a:t>
            </a:r>
            <a:r>
              <a:rPr lang="ru-RU" sz="1800" dirty="0" smtClean="0"/>
              <a:t>ндивидуальный проект (программа/курс, </a:t>
            </a:r>
            <a:r>
              <a:rPr lang="ru-RU" sz="1800" i="1" dirty="0">
                <a:solidFill>
                  <a:srgbClr val="C00000"/>
                </a:solidFill>
              </a:rPr>
              <a:t>механизмы включения студентов</a:t>
            </a:r>
            <a:r>
              <a:rPr lang="ru-RU" sz="1800" dirty="0" smtClean="0"/>
              <a:t>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роизводственная практика студентов (содержание: психолого-педагогическое или углубленное изучение предметов УП в соответствии с профилем класса) – непосредственно в школе или в рамках Продленки, Детской читальни;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о</a:t>
            </a:r>
            <a:r>
              <a:rPr lang="ru-RU" sz="1800" dirty="0" smtClean="0"/>
              <a:t>лимпиады и конкурсы (разработка, проведение, подготовка к ним,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800" i="1" dirty="0">
                <a:solidFill>
                  <a:srgbClr val="C00000"/>
                </a:solidFill>
              </a:rPr>
              <a:t>механизмы включения студентов</a:t>
            </a:r>
            <a:r>
              <a:rPr lang="ru-RU" sz="1800" dirty="0" smtClean="0"/>
              <a:t>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роект «</a:t>
            </a:r>
            <a:r>
              <a:rPr lang="ru-RU" sz="1800" dirty="0" err="1" smtClean="0"/>
              <a:t>Герценовская</a:t>
            </a:r>
            <a:r>
              <a:rPr lang="ru-RU" sz="1800" dirty="0" smtClean="0"/>
              <a:t> СРЕДА» - ежемесячное погружение в СРЕДУ университета на один день - 4 часа (замысел, структура дня, тематика, предложения конкретных мероприятий и форматов, </a:t>
            </a:r>
            <a:r>
              <a:rPr lang="ru-RU" sz="1800" i="1" dirty="0">
                <a:solidFill>
                  <a:srgbClr val="C00000"/>
                </a:solidFill>
              </a:rPr>
              <a:t>механизмы включения </a:t>
            </a:r>
            <a:r>
              <a:rPr lang="ru-RU" sz="1800" i="1" dirty="0" smtClean="0">
                <a:solidFill>
                  <a:srgbClr val="C00000"/>
                </a:solidFill>
              </a:rPr>
              <a:t>студентов</a:t>
            </a:r>
            <a:r>
              <a:rPr lang="ru-RU" sz="1800" i="1" dirty="0" smtClean="0"/>
              <a:t>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рофильные смены - один раз в год в весенние каникулы </a:t>
            </a:r>
            <a:r>
              <a:rPr lang="ru-RU" sz="1800" dirty="0"/>
              <a:t>(замысел, </a:t>
            </a:r>
            <a:r>
              <a:rPr lang="ru-RU" sz="1800" dirty="0" smtClean="0"/>
              <a:t>тематика</a:t>
            </a:r>
            <a:r>
              <a:rPr lang="ru-RU" sz="1800" dirty="0"/>
              <a:t>, предложения конкретных мероприятий и форматов, </a:t>
            </a:r>
            <a:r>
              <a:rPr lang="ru-RU" sz="1800" i="1" dirty="0">
                <a:solidFill>
                  <a:srgbClr val="C00000"/>
                </a:solidFill>
              </a:rPr>
              <a:t>механизмы включения студентов</a:t>
            </a:r>
            <a:r>
              <a:rPr lang="ru-RU" sz="1800" i="1" dirty="0" smtClean="0"/>
              <a:t>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i="1" dirty="0" smtClean="0"/>
              <a:t>…</a:t>
            </a:r>
            <a:endParaRPr lang="ru-RU" sz="1800" dirty="0" smtClean="0"/>
          </a:p>
          <a:p>
            <a:pPr marL="457200" indent="-457200">
              <a:buFontTx/>
              <a:buChar char="-"/>
            </a:pPr>
            <a:r>
              <a:rPr lang="ru-RU" sz="1800" dirty="0" smtClean="0"/>
              <a:t>Формирование смешанных </a:t>
            </a:r>
            <a:r>
              <a:rPr lang="ru-RU" sz="1800" dirty="0" err="1" smtClean="0"/>
              <a:t>межструктурных</a:t>
            </a:r>
            <a:r>
              <a:rPr lang="ru-RU" sz="1800" dirty="0" smtClean="0"/>
              <a:t> групп разработчиков элементов программы – </a:t>
            </a:r>
            <a:r>
              <a:rPr lang="ru-RU" sz="1800" b="1" dirty="0" smtClean="0"/>
              <a:t>до 5 июля;</a:t>
            </a:r>
          </a:p>
          <a:p>
            <a:pPr marL="457200" indent="-457200">
              <a:buFontTx/>
              <a:buChar char="-"/>
            </a:pPr>
            <a:r>
              <a:rPr lang="ru-RU" sz="1800" dirty="0" smtClean="0"/>
              <a:t>Работа над элементами программы – </a:t>
            </a:r>
            <a:r>
              <a:rPr lang="ru-RU" sz="1800" b="1" dirty="0" smtClean="0"/>
              <a:t>до 15 августа;</a:t>
            </a:r>
          </a:p>
          <a:p>
            <a:pPr marL="457200" indent="-457200">
              <a:buFontTx/>
              <a:buChar char="-"/>
            </a:pPr>
            <a:r>
              <a:rPr lang="ru-RU" sz="1800" dirty="0" smtClean="0"/>
              <a:t>Целостный текст программы, обсуждение, утверждение – </a:t>
            </a:r>
            <a:r>
              <a:rPr lang="ru-RU" sz="1800" b="1" dirty="0" smtClean="0"/>
              <a:t>конец августа;</a:t>
            </a:r>
          </a:p>
          <a:p>
            <a:pPr marL="457200" indent="-457200">
              <a:buFontTx/>
              <a:buChar char="-"/>
            </a:pPr>
            <a:r>
              <a:rPr lang="ru-RU" sz="1800" dirty="0" smtClean="0"/>
              <a:t>Запуск программы – </a:t>
            </a:r>
            <a:r>
              <a:rPr lang="ru-RU" sz="1800" b="1" dirty="0" smtClean="0">
                <a:solidFill>
                  <a:srgbClr val="FF0000"/>
                </a:solidFill>
              </a:rPr>
              <a:t>1 сентября 2021 года</a:t>
            </a:r>
          </a:p>
          <a:p>
            <a:pPr marL="457200" indent="-457200">
              <a:buFontTx/>
              <a:buChar char="-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290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Сопровождение сети психолого-педагогических классов</a:t>
            </a:r>
            <a:endParaRPr lang="ru-RU" sz="2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719" y="1505579"/>
            <a:ext cx="3000894" cy="1594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5000 </a:t>
            </a:r>
          </a:p>
          <a:p>
            <a:pPr algn="ctr"/>
            <a:r>
              <a:rPr lang="ru-RU" dirty="0" smtClean="0"/>
              <a:t>психолого-педагогических классов</a:t>
            </a:r>
          </a:p>
          <a:p>
            <a:pPr algn="ctr"/>
            <a:r>
              <a:rPr lang="ru-RU" dirty="0" smtClean="0"/>
              <a:t>к 2024 г. в России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3560" y="4206210"/>
            <a:ext cx="550145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«…. формирование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единого образовательного пространства остаётся одной из наших актуальных задач. Мы продолжаем вырабатывать единые подходы к разработке содержания программ в педагогических колледжах, вузах и системе дополнительного образования. У нас должна быть единая система подготовки учителей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С.С. Кравцов, министр просвещения РФ</a:t>
            </a:r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57" y="1015398"/>
            <a:ext cx="2456411" cy="3176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9986" y="10972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Ожидаемые эффекты на федеральном уровне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9" y="3447084"/>
            <a:ext cx="622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Ожидаемые эффекты на уровне системы образования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1428" y="1461668"/>
            <a:ext cx="51040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+mj-lt"/>
              </a:rPr>
              <a:t>- создание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и функционирование национальной системы выявления и подготовки кадрового резерва человека-центрированных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профессий;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+mj-lt"/>
              </a:rPr>
              <a:t>- восполнение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дефицита профессионально подготовленных педагогических кадров;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+mj-lt"/>
              </a:rPr>
              <a:t>- снижение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затрат на профессиональную переподготовку кадров (смену профессии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).</a:t>
            </a:r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51" y="3756554"/>
            <a:ext cx="55006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повышение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качества образования выпускников, способных сделать осознанный выбор сферы будущей профессиональной педагогической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деятельности;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повышение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качества профессиональной подготовки специалистов, выбравших педагогическую профессию по призванию; </a:t>
            </a:r>
          </a:p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снижение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доли отсева студентов, обучающихся по педагогическим направлениям подготовки, и выпускников-молодых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педагогов; </a:t>
            </a:r>
          </a:p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развитие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социального партнёрства между образовательными организациями и обществом. </a:t>
            </a:r>
          </a:p>
        </p:txBody>
      </p:sp>
    </p:spTree>
    <p:extLst>
      <p:ext uri="{BB962C8B-B14F-4D97-AF65-F5344CB8AC3E}">
        <p14:creationId xmlns:p14="http://schemas.microsoft.com/office/powerpoint/2010/main" val="36796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Реализация программы </a:t>
            </a:r>
            <a:r>
              <a:rPr lang="ru-RU" sz="2100" dirty="0"/>
              <a:t>взаимодействия </a:t>
            </a:r>
            <a:br>
              <a:rPr lang="ru-RU" sz="2100" dirty="0"/>
            </a:br>
            <a:r>
              <a:rPr lang="ru-RU" sz="2100" dirty="0"/>
              <a:t>Комитета по образованию г. Санкт-Петербурга и РГПУ им. А. И. Герцена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926ABA9-E886-4DBA-9910-A36312FF1065}"/>
              </a:ext>
            </a:extLst>
          </p:cNvPr>
          <p:cNvSpPr txBox="1">
            <a:spLocks/>
          </p:cNvSpPr>
          <p:nvPr/>
        </p:nvSpPr>
        <p:spPr>
          <a:xfrm>
            <a:off x="4675224" y="5657343"/>
            <a:ext cx="2186063" cy="815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0D0A6D-6CEE-4B3C-B5E5-DCBFB6FC4FD9}"/>
              </a:ext>
            </a:extLst>
          </p:cNvPr>
          <p:cNvSpPr/>
          <p:nvPr/>
        </p:nvSpPr>
        <p:spPr>
          <a:xfrm>
            <a:off x="2293656" y="1297959"/>
            <a:ext cx="7581199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2021 г. сотрудничество было закреплено Программой взаимодействия. </a:t>
            </a:r>
            <a:r>
              <a:rPr lang="ru-RU" b="1" i="1" dirty="0"/>
              <a:t>Целью</a:t>
            </a:r>
            <a:r>
              <a:rPr lang="ru-RU" dirty="0"/>
              <a:t> реализации программы является создание условий для достижения </a:t>
            </a:r>
          </a:p>
          <a:p>
            <a:pPr algn="ctr"/>
            <a:r>
              <a:rPr lang="ru-RU" dirty="0"/>
              <a:t>национальных целей развития России, создания единого образовательного Пространства Санкт-Петербурга за счет интеграции ресурсов профессиональных образовательных структур.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B5F277F-47D8-456A-AB47-3F6BD17D62FA}"/>
              </a:ext>
            </a:extLst>
          </p:cNvPr>
          <p:cNvSpPr/>
          <p:nvPr/>
        </p:nvSpPr>
        <p:spPr>
          <a:xfrm>
            <a:off x="274796" y="3030717"/>
            <a:ext cx="2781455" cy="168548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Формирование единой региональной повестки и проведение междисциплинарных фундаментальных и прикладных научных исследований по актуальным проблемам Детства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ADA42A2-5AF4-44DE-8D32-843E6768CAF4}"/>
              </a:ext>
            </a:extLst>
          </p:cNvPr>
          <p:cNvSpPr/>
          <p:nvPr/>
        </p:nvSpPr>
        <p:spPr>
          <a:xfrm rot="10800000" flipH="1" flipV="1">
            <a:off x="3316201" y="3030097"/>
            <a:ext cx="2508104" cy="168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Создание единой региональной системы научно-методического сопровождения руководящих и педагогических работников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B12ABAB-96B8-4025-B59B-9236DA7B5B7F}"/>
              </a:ext>
            </a:extLst>
          </p:cNvPr>
          <p:cNvSpPr/>
          <p:nvPr/>
        </p:nvSpPr>
        <p:spPr>
          <a:xfrm rot="10800000" flipH="1" flipV="1">
            <a:off x="6084256" y="3030097"/>
            <a:ext cx="2629729" cy="168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Совершенствование механизмов подготовки высокопрофессиональных педагогических кадров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E836065-BB6D-4FB0-A897-25BF1708E587}"/>
              </a:ext>
            </a:extLst>
          </p:cNvPr>
          <p:cNvSpPr/>
          <p:nvPr/>
        </p:nvSpPr>
        <p:spPr>
          <a:xfrm rot="10800000" flipH="1" flipV="1">
            <a:off x="8887537" y="3030098"/>
            <a:ext cx="2486315" cy="16854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Создание условий по выявлению и поддержке педагогически одаренных обучающихся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F4CA68-94E2-47EB-8077-06123D16B3E1}"/>
              </a:ext>
            </a:extLst>
          </p:cNvPr>
          <p:cNvCxnSpPr>
            <a:cxnSpLocks/>
            <a:stCxn id="6" idx="1"/>
            <a:endCxn id="8" idx="2"/>
          </p:cNvCxnSpPr>
          <p:nvPr/>
        </p:nvCxnSpPr>
        <p:spPr>
          <a:xfrm flipH="1" flipV="1">
            <a:off x="1665524" y="4716200"/>
            <a:ext cx="3009700" cy="1348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72DC072-ED93-49FE-B0C7-D00A67F354A8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4570253" y="4715580"/>
            <a:ext cx="740184" cy="89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16E2303-B126-442F-836E-A2400C69E839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564489" y="4715580"/>
            <a:ext cx="834632" cy="940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4B983F2-B8A6-4133-B00D-1FAC515060E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861287" y="4715580"/>
            <a:ext cx="2854343" cy="134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992F613-4E46-4BC5-8300-A8176033E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0" y="1371030"/>
            <a:ext cx="1370955" cy="134896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1C55F03-35C4-4DAD-84F8-39603864B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89" y="1196634"/>
            <a:ext cx="1498827" cy="15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DFEA7F-2801-4F30-9A18-F5D8078B44AB}"/>
              </a:ext>
            </a:extLst>
          </p:cNvPr>
          <p:cNvSpPr/>
          <p:nvPr/>
        </p:nvSpPr>
        <p:spPr>
          <a:xfrm>
            <a:off x="1486813" y="430133"/>
            <a:ext cx="10552936" cy="12557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100" dirty="0" smtClean="0">
                <a:latin typeface="+mj-lt"/>
                <a:ea typeface="+mj-ea"/>
                <a:cs typeface="+mj-cs"/>
              </a:rPr>
              <a:t>Регионы-партнеры, в которых возможно </a:t>
            </a:r>
            <a:r>
              <a:rPr lang="ru-RU" sz="2100" dirty="0" smtClean="0">
                <a:latin typeface="+mj-lt"/>
                <a:ea typeface="+mj-ea"/>
                <a:cs typeface="+mj-cs"/>
              </a:rPr>
              <a:t>открытие</a:t>
            </a:r>
            <a:r>
              <a:rPr lang="ru-RU" sz="21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100" dirty="0" smtClean="0">
                <a:latin typeface="+mj-lt"/>
                <a:ea typeface="+mj-ea"/>
                <a:cs typeface="+mj-cs"/>
              </a:rPr>
              <a:t>психолого-педагогических классов</a:t>
            </a:r>
            <a:endParaRPr lang="ru-RU" sz="2100" dirty="0"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" descr="http://www.krbm.ru/wp-content/uploads/2016/02/mzl.wxkonsoi.png">
            <a:extLst>
              <a:ext uri="{FF2B5EF4-FFF2-40B4-BE49-F238E27FC236}">
                <a16:creationId xmlns:a16="http://schemas.microsoft.com/office/drawing/2014/main" id="{6417920A-9CC8-452D-8FD7-CD4B85B8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05" y="1525917"/>
            <a:ext cx="1445101" cy="1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8EED14A-770F-4A34-B320-5F97F6A5C499}"/>
              </a:ext>
            </a:extLst>
          </p:cNvPr>
          <p:cNvSpPr/>
          <p:nvPr/>
        </p:nvSpPr>
        <p:spPr>
          <a:xfrm>
            <a:off x="4816143" y="1260370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Севастополь</a:t>
            </a:r>
          </a:p>
        </p:txBody>
      </p:sp>
      <p:pic>
        <p:nvPicPr>
          <p:cNvPr id="32" name="Picture 8" descr="http://fotovideoforum.ru/resources/image/19203">
            <a:extLst>
              <a:ext uri="{FF2B5EF4-FFF2-40B4-BE49-F238E27FC236}">
                <a16:creationId xmlns:a16="http://schemas.microsoft.com/office/drawing/2014/main" id="{F53111D4-51C1-4C5C-A5D4-5EA443FCE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9" y="3638590"/>
            <a:ext cx="1248104" cy="15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0BDAA0-145C-4656-9854-2D98A25C1F50}"/>
              </a:ext>
            </a:extLst>
          </p:cNvPr>
          <p:cNvSpPr/>
          <p:nvPr/>
        </p:nvSpPr>
        <p:spPr>
          <a:xfrm>
            <a:off x="4643428" y="3271546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Чукотский </a:t>
            </a:r>
          </a:p>
          <a:p>
            <a:pPr algn="ctr"/>
            <a:r>
              <a:rPr lang="ru-RU" sz="1000" dirty="0"/>
              <a:t>автономный округ</a:t>
            </a:r>
          </a:p>
        </p:txBody>
      </p:sp>
      <p:pic>
        <p:nvPicPr>
          <p:cNvPr id="34" name="Picture 10" descr="https://abali.ru/wp-content/uploads/2010/12/leningradsky_oblast.png">
            <a:extLst>
              <a:ext uri="{FF2B5EF4-FFF2-40B4-BE49-F238E27FC236}">
                <a16:creationId xmlns:a16="http://schemas.microsoft.com/office/drawing/2014/main" id="{58A48936-D1D4-442F-9528-84032C34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0" y="3757941"/>
            <a:ext cx="1133260" cy="12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E893554-83CE-4A21-9AB2-0B3C94B8B9F2}"/>
              </a:ext>
            </a:extLst>
          </p:cNvPr>
          <p:cNvSpPr/>
          <p:nvPr/>
        </p:nvSpPr>
        <p:spPr>
          <a:xfrm>
            <a:off x="778000" y="3432788"/>
            <a:ext cx="13757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Ленинградская обл.</a:t>
            </a:r>
          </a:p>
        </p:txBody>
      </p:sp>
      <p:pic>
        <p:nvPicPr>
          <p:cNvPr id="36" name="Picture 12" descr="https://st3.depositphotos.com/9365028/36217/v/1600/depositphotos_362177248-stock-illustration-coat-arms-republic-dagestan-federal.jpg">
            <a:extLst>
              <a:ext uri="{FF2B5EF4-FFF2-40B4-BE49-F238E27FC236}">
                <a16:creationId xmlns:a16="http://schemas.microsoft.com/office/drawing/2014/main" id="{C829DCF6-EF09-4F23-AED8-82F96C6CF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4"/>
          <a:stretch/>
        </p:blipFill>
        <p:spPr bwMode="auto">
          <a:xfrm>
            <a:off x="2673193" y="3748143"/>
            <a:ext cx="1246173" cy="11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FAF0EDF-5865-494D-9DB8-138E0C231C0B}"/>
              </a:ext>
            </a:extLst>
          </p:cNvPr>
          <p:cNvSpPr/>
          <p:nvPr/>
        </p:nvSpPr>
        <p:spPr>
          <a:xfrm>
            <a:off x="2633803" y="3437627"/>
            <a:ext cx="1362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Республика Дагестан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57AB0FC-A7E7-4C83-B652-125EB7D41FFF}"/>
              </a:ext>
            </a:extLst>
          </p:cNvPr>
          <p:cNvSpPr/>
          <p:nvPr/>
        </p:nvSpPr>
        <p:spPr>
          <a:xfrm>
            <a:off x="8246668" y="334803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Ханты-Мансийский </a:t>
            </a:r>
          </a:p>
          <a:p>
            <a:r>
              <a:rPr lang="ru-RU" sz="1000" dirty="0"/>
              <a:t>автономный округ</a:t>
            </a:r>
          </a:p>
        </p:txBody>
      </p:sp>
      <p:pic>
        <p:nvPicPr>
          <p:cNvPr id="39" name="Picture 2" descr="https://www.tadviser.ru/images/1/15/%D0%A5%D0%B0%D0%BD%D1%82%D1%8B-%D0%9C%D0%B0%D0%BD%D1%81%D0%B8%D0%B9%D1%81%D0%BA%D0%B8%D0%B9_%D0%B0%D0%B2%D1%82%D0%BE%D0%BD%D0%BE%D0%BC%D0%BD%D1%8B%D0%B9_%D0%BE%D0%BA%D1%80%D1%83%D0%B3_%E2%80%94_%D0%AE%D0%B3%D1%80%D0%B0_LOGO.png">
            <a:extLst>
              <a:ext uri="{FF2B5EF4-FFF2-40B4-BE49-F238E27FC236}">
                <a16:creationId xmlns:a16="http://schemas.microsoft.com/office/drawing/2014/main" id="{E4BC2280-2EE2-4E61-9B61-8C4FAE0D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7" y="3730464"/>
            <a:ext cx="1341956" cy="14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74D8CF8-B926-4992-9462-064CA743B31F}"/>
              </a:ext>
            </a:extLst>
          </p:cNvPr>
          <p:cNvSpPr/>
          <p:nvPr/>
        </p:nvSpPr>
        <p:spPr>
          <a:xfrm>
            <a:off x="2507779" y="1291042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Республика Саха (Якутия) </a:t>
            </a:r>
          </a:p>
        </p:txBody>
      </p:sp>
      <p:pic>
        <p:nvPicPr>
          <p:cNvPr id="41" name="Picture 4" descr="http://abali.ru/wp-content/uploads/2012/10/Gerb_Respibliki_Sakha_Yakutia1.png">
            <a:extLst>
              <a:ext uri="{FF2B5EF4-FFF2-40B4-BE49-F238E27FC236}">
                <a16:creationId xmlns:a16="http://schemas.microsoft.com/office/drawing/2014/main" id="{1AC102A5-CEE3-46AC-83D1-1F4526EC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3" y="1514322"/>
            <a:ext cx="1264482" cy="12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i.ytimg.com/vi/2-PFbJ5oy24/maxresdefault.jpg">
            <a:extLst>
              <a:ext uri="{FF2B5EF4-FFF2-40B4-BE49-F238E27FC236}">
                <a16:creationId xmlns:a16="http://schemas.microsoft.com/office/drawing/2014/main" id="{34116295-C7F7-4671-8A2A-FB2B5B99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-2015" r="27075" b="2015"/>
          <a:stretch/>
        </p:blipFill>
        <p:spPr bwMode="auto">
          <a:xfrm>
            <a:off x="10049203" y="1611575"/>
            <a:ext cx="1110263" cy="13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067E044-4647-4610-8897-334DDA5DEE8A}"/>
              </a:ext>
            </a:extLst>
          </p:cNvPr>
          <p:cNvSpPr/>
          <p:nvPr/>
        </p:nvSpPr>
        <p:spPr>
          <a:xfrm>
            <a:off x="10016140" y="1339786"/>
            <a:ext cx="1175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Хабаровский край</a:t>
            </a:r>
          </a:p>
        </p:txBody>
      </p:sp>
      <p:pic>
        <p:nvPicPr>
          <p:cNvPr id="44" name="Picture 9" descr="Герб Псковской области">
            <a:extLst>
              <a:ext uri="{FF2B5EF4-FFF2-40B4-BE49-F238E27FC236}">
                <a16:creationId xmlns:a16="http://schemas.microsoft.com/office/drawing/2014/main" id="{D881CD4F-C6B9-45C5-AF05-6574867A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13" y="3683848"/>
            <a:ext cx="1081361" cy="14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2783D9-5CDC-4688-A0E1-C99562D82C4A}"/>
              </a:ext>
            </a:extLst>
          </p:cNvPr>
          <p:cNvSpPr/>
          <p:nvPr/>
        </p:nvSpPr>
        <p:spPr>
          <a:xfrm>
            <a:off x="6535173" y="3467617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Псковская область</a:t>
            </a:r>
          </a:p>
        </p:txBody>
      </p:sp>
      <p:pic>
        <p:nvPicPr>
          <p:cNvPr id="46" name="Picture 11" descr="https://img1.liveinternet.ru/images/attach/c/1/58/752/58752023_gerb_SanktPeterburg.jpg">
            <a:extLst>
              <a:ext uri="{FF2B5EF4-FFF2-40B4-BE49-F238E27FC236}">
                <a16:creationId xmlns:a16="http://schemas.microsoft.com/office/drawing/2014/main" id="{CD0B1AA4-0985-4C59-9F5F-49DB8E48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7" y="1525917"/>
            <a:ext cx="1283541" cy="13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5CCCB63-E354-4B7A-9481-C755FC49B385}"/>
              </a:ext>
            </a:extLst>
          </p:cNvPr>
          <p:cNvSpPr/>
          <p:nvPr/>
        </p:nvSpPr>
        <p:spPr>
          <a:xfrm>
            <a:off x="921248" y="1230074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Санкт-Петербург</a:t>
            </a:r>
          </a:p>
        </p:txBody>
      </p:sp>
      <p:pic>
        <p:nvPicPr>
          <p:cNvPr id="48" name="Picture 13" descr="https://avatars.mds.yandex.net/get-zen_doc/29485/pub_5e78db663207817ee30149d7_5e78dbf9da5c1b754cadc20b/scale_1200">
            <a:extLst>
              <a:ext uri="{FF2B5EF4-FFF2-40B4-BE49-F238E27FC236}">
                <a16:creationId xmlns:a16="http://schemas.microsoft.com/office/drawing/2014/main" id="{7FDAF9F6-1033-4DA7-9985-72E9E930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70" y="1611575"/>
            <a:ext cx="987603" cy="13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EFF7408-7240-4537-A432-8E1766038DC9}"/>
              </a:ext>
            </a:extLst>
          </p:cNvPr>
          <p:cNvSpPr/>
          <p:nvPr/>
        </p:nvSpPr>
        <p:spPr>
          <a:xfrm>
            <a:off x="8246916" y="1275473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Ямало-Ненецкий </a:t>
            </a:r>
          </a:p>
          <a:p>
            <a:r>
              <a:rPr lang="ru-RU" sz="1000" dirty="0"/>
              <a:t>автономный округ</a:t>
            </a:r>
          </a:p>
        </p:txBody>
      </p:sp>
      <p:pic>
        <p:nvPicPr>
          <p:cNvPr id="50" name="Picture 15" descr="https://fpi.gov.ru/upload/iblock/1c2/1c2e047e414fa591ba00949c97b28dc4.png">
            <a:extLst>
              <a:ext uri="{FF2B5EF4-FFF2-40B4-BE49-F238E27FC236}">
                <a16:creationId xmlns:a16="http://schemas.microsoft.com/office/drawing/2014/main" id="{252A2956-7E84-4693-AA10-A0C15E19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82" y="1569168"/>
            <a:ext cx="1133294" cy="13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364A73C-C560-4D82-B543-B68D7B5268B0}"/>
              </a:ext>
            </a:extLst>
          </p:cNvPr>
          <p:cNvSpPr/>
          <p:nvPr/>
        </p:nvSpPr>
        <p:spPr>
          <a:xfrm>
            <a:off x="6457037" y="1282854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Красноярский край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13102" y="5419887"/>
            <a:ext cx="11454939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С сентября 2021 г. планируется </a:t>
            </a:r>
            <a:r>
              <a:rPr lang="ru-RU" sz="1600" dirty="0" smtClean="0"/>
              <a:t>открытие: 2 психолого-педагогических классов </a:t>
            </a:r>
            <a:r>
              <a:rPr lang="ru-RU" sz="1600" dirty="0"/>
              <a:t>в </a:t>
            </a:r>
            <a:r>
              <a:rPr lang="ru-RU" sz="1600" b="1" dirty="0" smtClean="0"/>
              <a:t>Ямало-Ненецком автономном округе</a:t>
            </a:r>
            <a:endParaRPr lang="ru-RU" sz="16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996677" y="5892081"/>
            <a:ext cx="777136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2 психолого-педагогических классов </a:t>
            </a:r>
            <a:r>
              <a:rPr lang="ru-RU" sz="1600" dirty="0"/>
              <a:t>в </a:t>
            </a:r>
            <a:r>
              <a:rPr lang="ru-RU" sz="1600" b="1" dirty="0" smtClean="0"/>
              <a:t>Ленинградской области</a:t>
            </a:r>
            <a:endParaRPr lang="ru-RU" sz="16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996677" y="6353823"/>
            <a:ext cx="778168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4 психолого-педагогических классов </a:t>
            </a:r>
            <a:r>
              <a:rPr lang="ru-RU" sz="1600" dirty="0"/>
              <a:t>в </a:t>
            </a:r>
            <a:r>
              <a:rPr lang="ru-RU" sz="1600" b="1" dirty="0" smtClean="0"/>
              <a:t>Санкт-Петербурге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99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Концепция психолого-педагогических классов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3202" y="1131707"/>
            <a:ext cx="1513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Модели</a:t>
            </a:r>
            <a:r>
              <a:rPr lang="ru-RU" dirty="0" smtClean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9" y="3558343"/>
            <a:ext cx="6539409" cy="33573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6337" y="28190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Этапы </a:t>
            </a:r>
            <a:r>
              <a:rPr lang="ru-RU" b="1" dirty="0" err="1" smtClean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профилизации</a:t>
            </a:r>
            <a:r>
              <a:rPr lang="ru-RU" b="1" dirty="0" smtClean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образовательной деятельности в процессе создания и функционирования психолого-педагогических классов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1155408"/>
              </p:ext>
            </p:extLst>
          </p:nvPr>
        </p:nvGraphicFramePr>
        <p:xfrm>
          <a:off x="8147685" y="87311"/>
          <a:ext cx="4393738" cy="339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4802" y="11383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Цели</a:t>
            </a:r>
            <a:r>
              <a:rPr lang="ru-RU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ru-RU" dirty="0" smtClean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-выявление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педагогически одарённых школьников и формирование у них готовности к профессионально-личностному самоопределению; 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-интеграция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педагогически одарённых школьников в профессиональное сообщество на этапе обучения в школе.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0802" y="1604356"/>
            <a:ext cx="200674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Внутришкольная</a:t>
            </a:r>
            <a:r>
              <a:rPr lang="ru-RU" dirty="0" smtClean="0"/>
              <a:t> </a:t>
            </a:r>
            <a:r>
              <a:rPr lang="ru-RU" dirty="0" err="1" smtClean="0"/>
              <a:t>профилизация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80802" y="2355542"/>
            <a:ext cx="200674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Сетевого взаимодействия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80802" y="3106728"/>
            <a:ext cx="200674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Ресурсный центр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39545" y="3609143"/>
            <a:ext cx="53593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+mj-lt"/>
              </a:rPr>
              <a:t>Модель сетевого взаимодействия предполагает</a:t>
            </a:r>
            <a:r>
              <a:rPr lang="ru-RU" b="1" dirty="0">
                <a:solidFill>
                  <a:schemeClr val="accent5"/>
                </a:solidFill>
                <a:latin typeface="+mj-lt"/>
              </a:rPr>
              <a:t>: 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- использование цифровых технологий; 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- смешанное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обучение;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- совместно-распределенный характер деятельности в коллективах, в том числе виртуальных; 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- сетевую организацию взаимодействия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стейкхолдеров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: органов управления образования, руководителей и педагогов образовательных организаций, преподавателей и ученых педагогического вуза, старшеклассников и их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родителей.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Концепция организации учебного процесса психолого-педагогических классов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360" y="9821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Основная образовательная программа содержит обязательную часть и часть, формируемую участниками образовательных отношений.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51913" y="4754880"/>
            <a:ext cx="5494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спортивно-оздоровительное;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духовно-нравственное;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социальное;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/>
              <a:t>общеинтеллектуальное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общекультурное.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40036"/>
              </p:ext>
            </p:extLst>
          </p:nvPr>
        </p:nvGraphicFramePr>
        <p:xfrm>
          <a:off x="6018418" y="1392849"/>
          <a:ext cx="5552897" cy="368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330">
                  <a:extLst>
                    <a:ext uri="{9D8B030D-6E8A-4147-A177-3AD203B41FA5}">
                      <a16:colId xmlns:a16="http://schemas.microsoft.com/office/drawing/2014/main" val="3933000917"/>
                    </a:ext>
                  </a:extLst>
                </a:gridCol>
                <a:gridCol w="659170">
                  <a:extLst>
                    <a:ext uri="{9D8B030D-6E8A-4147-A177-3AD203B41FA5}">
                      <a16:colId xmlns:a16="http://schemas.microsoft.com/office/drawing/2014/main" val="3517349760"/>
                    </a:ext>
                  </a:extLst>
                </a:gridCol>
                <a:gridCol w="605138">
                  <a:extLst>
                    <a:ext uri="{9D8B030D-6E8A-4147-A177-3AD203B41FA5}">
                      <a16:colId xmlns:a16="http://schemas.microsoft.com/office/drawing/2014/main" val="1530726735"/>
                    </a:ext>
                  </a:extLst>
                </a:gridCol>
                <a:gridCol w="615945">
                  <a:extLst>
                    <a:ext uri="{9D8B030D-6E8A-4147-A177-3AD203B41FA5}">
                      <a16:colId xmlns:a16="http://schemas.microsoft.com/office/drawing/2014/main" val="3742918483"/>
                    </a:ext>
                  </a:extLst>
                </a:gridCol>
                <a:gridCol w="637556">
                  <a:extLst>
                    <a:ext uri="{9D8B030D-6E8A-4147-A177-3AD203B41FA5}">
                      <a16:colId xmlns:a16="http://schemas.microsoft.com/office/drawing/2014/main" val="1271169304"/>
                    </a:ext>
                  </a:extLst>
                </a:gridCol>
                <a:gridCol w="657758">
                  <a:extLst>
                    <a:ext uri="{9D8B030D-6E8A-4147-A177-3AD203B41FA5}">
                      <a16:colId xmlns:a16="http://schemas.microsoft.com/office/drawing/2014/main" val="1232397144"/>
                    </a:ext>
                  </a:extLst>
                </a:gridCol>
              </a:tblGrid>
              <a:tr h="38392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Класс/Предмет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11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2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Искусство общения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4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Предметы</a:t>
                      </a:r>
                      <a:r>
                        <a:rPr lang="ru-RU" sz="1300" b="1" baseline="0" dirty="0" smtClean="0"/>
                        <a:t> психолого-педагогической </a:t>
                      </a:r>
                      <a:r>
                        <a:rPr lang="ru-RU" sz="1300" b="1" baseline="0" dirty="0" smtClean="0"/>
                        <a:t>направленности, в </a:t>
                      </a:r>
                      <a:r>
                        <a:rPr lang="ru-RU" sz="1300" b="1" baseline="0" dirty="0" err="1" smtClean="0"/>
                        <a:t>т.ч</a:t>
                      </a:r>
                      <a:r>
                        <a:rPr lang="ru-RU" sz="1300" b="1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="1" baseline="0" dirty="0" smtClean="0"/>
                        <a:t>Основы педагогики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="1" baseline="0" dirty="0" smtClean="0"/>
                        <a:t>Основы психологии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="1" baseline="0" dirty="0" smtClean="0"/>
                        <a:t>Педагогическая практика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="1" baseline="0" dirty="0" err="1" smtClean="0"/>
                        <a:t>Инд.проект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="1" dirty="0" smtClean="0"/>
                    </a:p>
                    <a:p>
                      <a:endParaRPr lang="ru-RU" sz="1300" b="1" dirty="0" smtClean="0"/>
                    </a:p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="1" dirty="0" smtClean="0"/>
                    </a:p>
                    <a:p>
                      <a:endParaRPr lang="ru-RU" sz="1300" b="1" dirty="0" smtClean="0"/>
                    </a:p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r>
                        <a:rPr lang="ru-RU" sz="1300" b="1" dirty="0" smtClean="0"/>
                        <a:t>1</a:t>
                      </a:r>
                    </a:p>
                    <a:p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6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Предметы и курсы по выбору образовательной</a:t>
                      </a:r>
                    </a:p>
                    <a:p>
                      <a:r>
                        <a:rPr lang="ru-RU" sz="1300" b="1" dirty="0" smtClean="0"/>
                        <a:t>Организации (ЭК)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1(3)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2(4)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1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Внеурочная деятельность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5(8)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5(8)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6132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41238"/>
              </p:ext>
            </p:extLst>
          </p:nvPr>
        </p:nvGraphicFramePr>
        <p:xfrm>
          <a:off x="289560" y="1927460"/>
          <a:ext cx="45449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40">
                  <a:extLst>
                    <a:ext uri="{9D8B030D-6E8A-4147-A177-3AD203B41FA5}">
                      <a16:colId xmlns:a16="http://schemas.microsoft.com/office/drawing/2014/main" val="3199798629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045744915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149485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Обязательная часть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Часть, формируемая участниками образовательных отношений (факультативные</a:t>
                      </a:r>
                    </a:p>
                    <a:p>
                      <a:r>
                        <a:rPr lang="ru-RU" sz="1200" dirty="0" smtClean="0"/>
                        <a:t>/элективные)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2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Основное общее образование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40%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7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Среднее общее образование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30%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38442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03429414"/>
              </p:ext>
            </p:extLst>
          </p:nvPr>
        </p:nvGraphicFramePr>
        <p:xfrm>
          <a:off x="213360" y="3996267"/>
          <a:ext cx="5179907" cy="276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147444" y="10012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Учебный план (нагрузка </a:t>
            </a:r>
            <a:r>
              <a:rPr lang="ru-RU" dirty="0" err="1" smtClean="0">
                <a:solidFill>
                  <a:schemeClr val="accent1"/>
                </a:solidFill>
              </a:rPr>
              <a:t>ак.ч</a:t>
            </a:r>
            <a:r>
              <a:rPr lang="ru-RU" dirty="0" smtClean="0">
                <a:solidFill>
                  <a:schemeClr val="accent1"/>
                </a:solidFill>
              </a:rPr>
              <a:t>./в неделю)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Образовательная программа </a:t>
            </a:r>
            <a:r>
              <a:rPr lang="ru-RU" sz="2100" dirty="0" smtClean="0"/>
              <a:t>«</a:t>
            </a:r>
            <a:r>
              <a:rPr lang="ru-RU" sz="2100" dirty="0" smtClean="0"/>
              <a:t>ГЕРЦЕН-КЛАСС»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804" y="2214455"/>
            <a:ext cx="6096000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Образовательная программа может быть реализована как в полном объеме, так и в формате отдельных встроенных элементов (модулей) в урочную и внеурочную деятельность школы.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2663" y="951881"/>
            <a:ext cx="6096000" cy="36933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Образовательная программа </a:t>
            </a:r>
            <a:r>
              <a:rPr lang="ru-RU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включает:</a:t>
            </a:r>
            <a:endParaRPr lang="ru-RU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0804" y="4007087"/>
            <a:ext cx="5634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программы </a:t>
            </a: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разрабатываются преподавателями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РГПУ им. А.И. </a:t>
            </a: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Герцена;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предусматривают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формирование электронного учебно-методического </a:t>
            </a: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 (ЯНАО); </a:t>
            </a:r>
            <a:endParaRPr lang="ru-RU" sz="16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могут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быть реализованы как педагогами образовательной организации, так и преподавателями университета; </a:t>
            </a:r>
            <a:endParaRPr lang="ru-RU" sz="16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проведения практики могут быть привлечены студенты </a:t>
            </a:r>
            <a:r>
              <a:rPr lang="ru-RU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бакалавриата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3-4 курсов, а также студенты </a:t>
            </a: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магистратуры;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Преподаватели и студенты могут быть трудоустроены в ОО;</a:t>
            </a:r>
            <a:endParaRPr lang="ru-RU" sz="16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0602474"/>
              </p:ext>
            </p:extLst>
          </p:nvPr>
        </p:nvGraphicFramePr>
        <p:xfrm>
          <a:off x="6440263" y="1110634"/>
          <a:ext cx="5555001" cy="303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4804" y="1039066"/>
            <a:ext cx="6096000" cy="1077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Образовательная программа реализуется в открытой </a:t>
            </a:r>
            <a:r>
              <a:rPr lang="ru-RU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информационно-образовательной </a:t>
            </a:r>
            <a:r>
              <a:rPr lang="ru-RU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среде, интегрирующей ресурсы РГПУ им. А.И. Герцена и образовательных организаций, на базе которых она создается.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053" y="3150524"/>
            <a:ext cx="59281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Запрос: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и реализаций основных курсов учебного плана;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и реализация элективных курсов учебного плана;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факультативов за счет внеурочной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практики студентов;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и реализация путем наставничества программы «Мой проект»;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Совместная разработка и научно-методическое сопровождение профильных смен;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Диагностические процедуры;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Подготовка к педагогическим олимпиадам и конкурсам;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Программы углубленного изучения предметов УП при использовании ресурсов РГПУ (лаборатории, музеи, творческие мастерские, библиотека, Точка кипения, Технопарк…)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66529" y="3150524"/>
            <a:ext cx="1163965" cy="756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763" y="1120839"/>
            <a:ext cx="11671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Цели </a:t>
            </a:r>
            <a:r>
              <a:rPr lang="ru-RU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образовательной </a:t>
            </a:r>
            <a:r>
              <a:rPr lang="ru-RU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программы: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Формирование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позитивного имиджа педагогической профессии у обучающихся основного общего 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образования;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   Обеспечение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преемственности основного общего образования и высшего профессионального образования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   Формирование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пула 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абитуриентов, в </a:t>
            </a:r>
            <a:r>
              <a:rPr lang="ru-RU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т.ч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целевого обучения РГПУ;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Формирование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ключевых педагогических компетенций обучающихся </a:t>
            </a:r>
            <a:r>
              <a:rPr lang="ru-RU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Герценовского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университета 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счет включения в реализацию программы</a:t>
            </a:r>
            <a:r>
              <a:rPr lang="ru-RU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/>
              <a:t>Образовательная программа </a:t>
            </a:r>
            <a:r>
              <a:rPr lang="ru-RU" sz="2100" dirty="0" smtClean="0"/>
              <a:t>«</a:t>
            </a:r>
            <a:r>
              <a:rPr lang="ru-RU" sz="2100" dirty="0" smtClean="0"/>
              <a:t>ГЕРЦЕН-КЛАСС»</a:t>
            </a:r>
            <a:endParaRPr lang="ru-RU" sz="2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710" y="338117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учащихся </a:t>
            </a:r>
            <a:r>
              <a:rPr lang="ru-RU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ППК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представлений о педагогике и психологии как отраслях научного знания и практической деятельности в образовании;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умения оперировать полученными психолого-педагогическими и предметными знаниями в ситуациях межличностного и социального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взаимодействия;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применения полученных психолого-педагогических и предметных знаний в проектной деятельности;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опыта наставничества по отношению к другим обучающимся;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расширение знаний по избранным для профильного обучения научным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отраслям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самоопределение в профессиональной траектории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3419" y="3424422"/>
            <a:ext cx="5198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студентов РГПУ: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взаимодействия с обучающимися ступени основного общего образования;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групповой и командной работы;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организации и управления деятельностью учебной группы;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выявления педагогически одаренной молодежи;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формирование навыков организации проектной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роведение собственных исследований на базе ППК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5622" y="3010059"/>
            <a:ext cx="278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Образовательные задачи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187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11BD942-EF8B-44BD-84AB-AF6AB9F0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23EE2-A841-4927-A58E-2B9002D7E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B7A86E3-9A0C-463B-AEF7-8A0AA8437399}"/>
              </a:ext>
            </a:extLst>
          </p:cNvPr>
          <p:cNvSpPr txBox="1">
            <a:spLocks/>
          </p:cNvSpPr>
          <p:nvPr/>
        </p:nvSpPr>
        <p:spPr>
          <a:xfrm>
            <a:off x="3944536" y="2665327"/>
            <a:ext cx="3675014" cy="1685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/>
              <a:t>Мероприятия взаимодействия ОО ВО с профильными классами "Психолого-педагогической направленности"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DFDE2-3EC8-4D51-892E-A0C70D8FEB20}"/>
              </a:ext>
            </a:extLst>
          </p:cNvPr>
          <p:cNvSpPr/>
          <p:nvPr/>
        </p:nvSpPr>
        <p:spPr>
          <a:xfrm>
            <a:off x="883913" y="169024"/>
            <a:ext cx="8136904" cy="6740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100" dirty="0" smtClean="0">
                <a:latin typeface="+mj-lt"/>
                <a:ea typeface="+mj-ea"/>
                <a:cs typeface="+mj-cs"/>
              </a:rPr>
              <a:t>Возможные мероприятия по сопровождению </a:t>
            </a:r>
            <a:r>
              <a:rPr lang="ru-RU" sz="2100" dirty="0">
                <a:latin typeface="+mj-lt"/>
                <a:ea typeface="+mj-ea"/>
                <a:cs typeface="+mj-cs"/>
              </a:rPr>
              <a:t>психолого-педагогических классов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8320385-6A13-46FD-8453-14DD0035AB61}"/>
              </a:ext>
            </a:extLst>
          </p:cNvPr>
          <p:cNvSpPr/>
          <p:nvPr/>
        </p:nvSpPr>
        <p:spPr>
          <a:xfrm>
            <a:off x="95817" y="2071261"/>
            <a:ext cx="2929966" cy="158023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Герценовская</a:t>
            </a:r>
            <a:r>
              <a:rPr lang="ru-RU" sz="1600" dirty="0">
                <a:solidFill>
                  <a:schemeClr val="tx1"/>
                </a:solidFill>
              </a:rPr>
              <a:t> олимпиада школьников «Первый успех»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B063AEEC-ACA5-4843-B445-EEE329916BC5}"/>
              </a:ext>
            </a:extLst>
          </p:cNvPr>
          <p:cNvSpPr/>
          <p:nvPr/>
        </p:nvSpPr>
        <p:spPr>
          <a:xfrm>
            <a:off x="268725" y="3981455"/>
            <a:ext cx="2929966" cy="1177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Профнавигационное</a:t>
            </a:r>
            <a:r>
              <a:rPr lang="ru-RU" sz="1600" dirty="0">
                <a:solidFill>
                  <a:schemeClr val="tx1"/>
                </a:solidFill>
              </a:rPr>
              <a:t> мероприятие «</a:t>
            </a:r>
            <a:r>
              <a:rPr lang="ru-RU" sz="1600" dirty="0" err="1">
                <a:solidFill>
                  <a:schemeClr val="tx1"/>
                </a:solidFill>
              </a:rPr>
              <a:t>Профстарты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A6B08E99-9141-4169-8A7F-DA1A7AF75976}"/>
              </a:ext>
            </a:extLst>
          </p:cNvPr>
          <p:cNvSpPr/>
          <p:nvPr/>
        </p:nvSpPr>
        <p:spPr>
          <a:xfrm>
            <a:off x="8346868" y="1782065"/>
            <a:ext cx="3576407" cy="116337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Проект «Продленка с </a:t>
            </a:r>
            <a:r>
              <a:rPr lang="ru-RU" sz="1600" dirty="0" err="1">
                <a:solidFill>
                  <a:schemeClr val="tx1"/>
                </a:solidFill>
              </a:rPr>
              <a:t>Герценовским</a:t>
            </a:r>
            <a:r>
              <a:rPr lang="ru-RU" sz="1600" dirty="0">
                <a:solidFill>
                  <a:schemeClr val="tx1"/>
                </a:solidFill>
              </a:rPr>
              <a:t> университетом»</a:t>
            </a: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:a16="http://schemas.microsoft.com/office/drawing/2014/main" id="{048ADA1E-8833-4DB9-BFF6-92C02B727473}"/>
              </a:ext>
            </a:extLst>
          </p:cNvPr>
          <p:cNvSpPr/>
          <p:nvPr/>
        </p:nvSpPr>
        <p:spPr>
          <a:xfrm>
            <a:off x="4627926" y="4789170"/>
            <a:ext cx="2632633" cy="88936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Городской проект «Педагогические сезоны»</a:t>
            </a: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id="{A65DBEC4-32B0-48F8-9A25-0B03AC733BED}"/>
              </a:ext>
            </a:extLst>
          </p:cNvPr>
          <p:cNvSpPr/>
          <p:nvPr/>
        </p:nvSpPr>
        <p:spPr>
          <a:xfrm>
            <a:off x="3089298" y="1157980"/>
            <a:ext cx="2355803" cy="6772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Проект «</a:t>
            </a:r>
            <a:r>
              <a:rPr lang="ru-RU" sz="1600" dirty="0" err="1">
                <a:solidFill>
                  <a:schemeClr val="tx1"/>
                </a:solidFill>
              </a:rPr>
              <a:t>МегаГерц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3" name="Скругленный прямоугольник 15">
            <a:extLst>
              <a:ext uri="{FF2B5EF4-FFF2-40B4-BE49-F238E27FC236}">
                <a16:creationId xmlns:a16="http://schemas.microsoft.com/office/drawing/2014/main" id="{F450ADCC-E2BE-45D2-B8D4-6C4F8D137993}"/>
              </a:ext>
            </a:extLst>
          </p:cNvPr>
          <p:cNvSpPr/>
          <p:nvPr/>
        </p:nvSpPr>
        <p:spPr>
          <a:xfrm>
            <a:off x="8689794" y="3582815"/>
            <a:ext cx="3129356" cy="142575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Дни открытых дверей - Педагогический класс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268725" y="5777100"/>
            <a:ext cx="3835389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С сентября 2021 г. планируется открытие </a:t>
            </a:r>
            <a:r>
              <a:rPr lang="ru-RU" sz="1600" dirty="0" smtClean="0"/>
              <a:t>8 психолого-педагогических классов </a:t>
            </a:r>
            <a:r>
              <a:rPr lang="ru-RU" sz="1600" dirty="0"/>
              <a:t>в </a:t>
            </a:r>
            <a:r>
              <a:rPr lang="ru-RU" sz="1600" dirty="0" smtClean="0"/>
              <a:t>трех регионах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17A92B-AEF8-4F40-B2FC-027467DE3F1F}"/>
              </a:ext>
            </a:extLst>
          </p:cNvPr>
          <p:cNvSpPr/>
          <p:nvPr/>
        </p:nvSpPr>
        <p:spPr>
          <a:xfrm>
            <a:off x="4563979" y="5900210"/>
            <a:ext cx="738560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Разработан план работы РГПУ им. А. И. Герцена и образовательных организаций по деятельности психолого-педагогического классов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38A28F0-8E53-43E0-BF41-BF438F038959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3025783" y="2861379"/>
            <a:ext cx="918753" cy="18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C0D1FDF-45EF-4EDF-9C5D-7D99A99F4AB7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4267200" y="1835224"/>
            <a:ext cx="593558" cy="818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6A0E65B-D62B-44F8-8F6B-E2BBB794F655}"/>
              </a:ext>
            </a:extLst>
          </p:cNvPr>
          <p:cNvCxnSpPr>
            <a:cxnSpLocks/>
          </p:cNvCxnSpPr>
          <p:nvPr/>
        </p:nvCxnSpPr>
        <p:spPr>
          <a:xfrm flipV="1">
            <a:off x="7619550" y="2289239"/>
            <a:ext cx="734260" cy="728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DD8488B-2445-4EBE-BA1E-A2CA9B98508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619550" y="3981455"/>
            <a:ext cx="1070244" cy="314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746ED98-A889-4E75-AE88-44E8C0009B5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782043" y="4350741"/>
            <a:ext cx="0" cy="438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E57EF01-18BB-46A4-A959-B22A0C3AED9C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198691" y="4249789"/>
            <a:ext cx="745845" cy="320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12">
            <a:extLst>
              <a:ext uri="{FF2B5EF4-FFF2-40B4-BE49-F238E27FC236}">
                <a16:creationId xmlns:a16="http://schemas.microsoft.com/office/drawing/2014/main" id="{3682F880-7C78-4AF0-9034-DC190DEDF880}"/>
              </a:ext>
            </a:extLst>
          </p:cNvPr>
          <p:cNvSpPr/>
          <p:nvPr/>
        </p:nvSpPr>
        <p:spPr>
          <a:xfrm>
            <a:off x="5694020" y="1166538"/>
            <a:ext cx="2355803" cy="6772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Проект «</a:t>
            </a:r>
            <a:r>
              <a:rPr lang="ru-RU" sz="1600" dirty="0" err="1">
                <a:solidFill>
                  <a:schemeClr val="tx1"/>
                </a:solidFill>
              </a:rPr>
              <a:t>Герценовская</a:t>
            </a:r>
            <a:r>
              <a:rPr lang="ru-RU" sz="1600" dirty="0">
                <a:solidFill>
                  <a:schemeClr val="tx1"/>
                </a:solidFill>
              </a:rPr>
              <a:t> СРЕДА»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E386C21-2101-44A6-ACFD-EFD81F545F8F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6511893" y="1843782"/>
            <a:ext cx="360029" cy="80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25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321</TotalTime>
  <Words>1273</Words>
  <Application>Microsoft Office PowerPoint</Application>
  <PresentationFormat>Широкоэкранный</PresentationFormat>
  <Paragraphs>214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Психолого-педагогические классы Герценовского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«Продлёнка с Герценовским университетом»</dc:title>
  <dc:creator>User</dc:creator>
  <cp:lastModifiedBy>User</cp:lastModifiedBy>
  <cp:revision>39</cp:revision>
  <dcterms:created xsi:type="dcterms:W3CDTF">2021-06-24T11:32:57Z</dcterms:created>
  <dcterms:modified xsi:type="dcterms:W3CDTF">2021-06-25T07:10:46Z</dcterms:modified>
</cp:coreProperties>
</file>