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8" r:id="rId3"/>
    <p:sldId id="275" r:id="rId4"/>
    <p:sldId id="266" r:id="rId5"/>
    <p:sldId id="280" r:id="rId6"/>
    <p:sldId id="267" r:id="rId7"/>
    <p:sldId id="268" r:id="rId8"/>
    <p:sldId id="285" r:id="rId9"/>
    <p:sldId id="289" r:id="rId10"/>
    <p:sldId id="273" r:id="rId11"/>
    <p:sldId id="283" r:id="rId12"/>
    <p:sldId id="276" r:id="rId13"/>
    <p:sldId id="290" r:id="rId14"/>
    <p:sldId id="277" r:id="rId15"/>
    <p:sldId id="279" r:id="rId16"/>
    <p:sldId id="286" r:id="rId17"/>
    <p:sldId id="287" r:id="rId1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5C3"/>
    <a:srgbClr val="01649D"/>
    <a:srgbClr val="1557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36324-B1B1-4CB5-AEAC-F175B1F7051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A19BDF-17A8-4548-B988-D995B4183887}">
      <dgm:prSet phldrT="[Текст]"/>
      <dgm:spPr/>
      <dgm:t>
        <a:bodyPr/>
        <a:lstStyle/>
        <a:p>
          <a:r>
            <a:rPr lang="ru-RU" dirty="0"/>
            <a:t>Учебные предметы</a:t>
          </a:r>
        </a:p>
      </dgm:t>
    </dgm:pt>
    <dgm:pt modelId="{20006E37-E9EA-4EA0-8FC6-D62B8FBD6C07}" type="parTrans" cxnId="{C5735D0F-6DEB-4056-8A47-DA78A52A948B}">
      <dgm:prSet/>
      <dgm:spPr/>
      <dgm:t>
        <a:bodyPr/>
        <a:lstStyle/>
        <a:p>
          <a:endParaRPr lang="ru-RU"/>
        </a:p>
      </dgm:t>
    </dgm:pt>
    <dgm:pt modelId="{AA4BFBB6-65AC-4C25-9395-D49491FFCFC7}" type="sibTrans" cxnId="{C5735D0F-6DEB-4056-8A47-DA78A52A948B}">
      <dgm:prSet/>
      <dgm:spPr/>
      <dgm:t>
        <a:bodyPr/>
        <a:lstStyle/>
        <a:p>
          <a:endParaRPr lang="ru-RU"/>
        </a:p>
      </dgm:t>
    </dgm:pt>
    <dgm:pt modelId="{4D7EB182-2FF4-4E16-9646-233D8DCB4100}">
      <dgm:prSet phldrT="[Текст]"/>
      <dgm:spPr/>
      <dgm:t>
        <a:bodyPr/>
        <a:lstStyle/>
        <a:p>
          <a:r>
            <a:rPr lang="ru-RU" dirty="0"/>
            <a:t>Дополнительное образование</a:t>
          </a:r>
        </a:p>
      </dgm:t>
    </dgm:pt>
    <dgm:pt modelId="{CE2DA985-2D1F-44A4-ADA9-D91CAC362881}" type="parTrans" cxnId="{BBFD519A-2A87-411C-8735-AA476E57905E}">
      <dgm:prSet/>
      <dgm:spPr/>
      <dgm:t>
        <a:bodyPr/>
        <a:lstStyle/>
        <a:p>
          <a:endParaRPr lang="ru-RU"/>
        </a:p>
      </dgm:t>
    </dgm:pt>
    <dgm:pt modelId="{191BDA36-DB6A-483F-BDDF-A0C97445DF69}" type="sibTrans" cxnId="{BBFD519A-2A87-411C-8735-AA476E57905E}">
      <dgm:prSet/>
      <dgm:spPr/>
      <dgm:t>
        <a:bodyPr/>
        <a:lstStyle/>
        <a:p>
          <a:endParaRPr lang="ru-RU"/>
        </a:p>
      </dgm:t>
    </dgm:pt>
    <dgm:pt modelId="{91B94E61-B4A4-47DE-BFBA-7669615CFA64}">
      <dgm:prSet phldrT="[Текст]"/>
      <dgm:spPr/>
      <dgm:t>
        <a:bodyPr/>
        <a:lstStyle/>
        <a:p>
          <a:r>
            <a:rPr lang="ru-RU" dirty="0"/>
            <a:t>Внеурочная деятельность</a:t>
          </a:r>
        </a:p>
      </dgm:t>
    </dgm:pt>
    <dgm:pt modelId="{E6266B4E-633F-42A1-955D-28ED44E45F8D}" type="parTrans" cxnId="{8C72C63E-8667-43AA-A581-DE4480008654}">
      <dgm:prSet/>
      <dgm:spPr/>
      <dgm:t>
        <a:bodyPr/>
        <a:lstStyle/>
        <a:p>
          <a:endParaRPr lang="ru-RU"/>
        </a:p>
      </dgm:t>
    </dgm:pt>
    <dgm:pt modelId="{3E40755E-0BEF-4479-B35F-719A31CB2371}" type="sibTrans" cxnId="{8C72C63E-8667-43AA-A581-DE4480008654}">
      <dgm:prSet/>
      <dgm:spPr/>
      <dgm:t>
        <a:bodyPr/>
        <a:lstStyle/>
        <a:p>
          <a:endParaRPr lang="ru-RU"/>
        </a:p>
      </dgm:t>
    </dgm:pt>
    <dgm:pt modelId="{C5FAD333-B005-4D25-AE53-AD496E6ACB9C}">
      <dgm:prSet phldrT="[Текст]"/>
      <dgm:spPr/>
      <dgm:t>
        <a:bodyPr/>
        <a:lstStyle/>
        <a:p>
          <a:r>
            <a:rPr lang="ru-RU" dirty="0"/>
            <a:t>Воспитательная деятельность</a:t>
          </a:r>
        </a:p>
      </dgm:t>
    </dgm:pt>
    <dgm:pt modelId="{16F97327-E466-47F5-9067-5E03FDE40A15}" type="parTrans" cxnId="{1E5D0CA8-1C5E-4C81-8886-F8B78BAE3C76}">
      <dgm:prSet/>
      <dgm:spPr/>
      <dgm:t>
        <a:bodyPr/>
        <a:lstStyle/>
        <a:p>
          <a:endParaRPr lang="ru-RU"/>
        </a:p>
      </dgm:t>
    </dgm:pt>
    <dgm:pt modelId="{28E4E807-B8C7-4808-8DBC-A2242C6EC33D}" type="sibTrans" cxnId="{1E5D0CA8-1C5E-4C81-8886-F8B78BAE3C76}">
      <dgm:prSet/>
      <dgm:spPr/>
      <dgm:t>
        <a:bodyPr/>
        <a:lstStyle/>
        <a:p>
          <a:endParaRPr lang="ru-RU"/>
        </a:p>
      </dgm:t>
    </dgm:pt>
    <dgm:pt modelId="{5C4B1255-6FD9-43FB-9F94-3C9EE0113E45}">
      <dgm:prSet phldrT="[Текст]"/>
      <dgm:spPr/>
      <dgm:t>
        <a:bodyPr/>
        <a:lstStyle/>
        <a:p>
          <a:r>
            <a:rPr lang="ru-RU" dirty="0"/>
            <a:t>Индивидуальный проект</a:t>
          </a:r>
        </a:p>
      </dgm:t>
    </dgm:pt>
    <dgm:pt modelId="{F3B5932C-D4F6-4024-B544-C215BC2D81F5}" type="parTrans" cxnId="{6663D9A1-9FF8-4739-93F5-422E1D6D2475}">
      <dgm:prSet/>
      <dgm:spPr/>
      <dgm:t>
        <a:bodyPr/>
        <a:lstStyle/>
        <a:p>
          <a:endParaRPr lang="ru-RU"/>
        </a:p>
      </dgm:t>
    </dgm:pt>
    <dgm:pt modelId="{ED5695D0-5B82-4F34-9323-79C1201BAD94}" type="sibTrans" cxnId="{6663D9A1-9FF8-4739-93F5-422E1D6D2475}">
      <dgm:prSet/>
      <dgm:spPr/>
      <dgm:t>
        <a:bodyPr/>
        <a:lstStyle/>
        <a:p>
          <a:endParaRPr lang="ru-RU"/>
        </a:p>
      </dgm:t>
    </dgm:pt>
    <dgm:pt modelId="{12F402CD-F98C-49B7-9A4D-05978A0F77DD}" type="pres">
      <dgm:prSet presAssocID="{B6036324-B1B1-4CB5-AEAC-F175B1F7051D}" presName="diagram" presStyleCnt="0">
        <dgm:presLayoutVars>
          <dgm:dir/>
          <dgm:resizeHandles val="exact"/>
        </dgm:presLayoutVars>
      </dgm:prSet>
      <dgm:spPr/>
    </dgm:pt>
    <dgm:pt modelId="{C9B844D6-0153-4C87-A4D0-0001863B07D9}" type="pres">
      <dgm:prSet presAssocID="{41A19BDF-17A8-4548-B988-D995B4183887}" presName="node" presStyleLbl="node1" presStyleIdx="0" presStyleCnt="5" custLinFactNeighborX="273" custLinFactNeighborY="-324">
        <dgm:presLayoutVars>
          <dgm:bulletEnabled val="1"/>
        </dgm:presLayoutVars>
      </dgm:prSet>
      <dgm:spPr/>
    </dgm:pt>
    <dgm:pt modelId="{5692D1AA-F716-41A2-86B1-8F4D1035D096}" type="pres">
      <dgm:prSet presAssocID="{AA4BFBB6-65AC-4C25-9395-D49491FFCFC7}" presName="sibTrans" presStyleCnt="0"/>
      <dgm:spPr/>
    </dgm:pt>
    <dgm:pt modelId="{8067EB7F-466A-4DBE-8B4F-6FD8EB260170}" type="pres">
      <dgm:prSet presAssocID="{4D7EB182-2FF4-4E16-9646-233D8DCB4100}" presName="node" presStyleLbl="node1" presStyleIdx="1" presStyleCnt="5">
        <dgm:presLayoutVars>
          <dgm:bulletEnabled val="1"/>
        </dgm:presLayoutVars>
      </dgm:prSet>
      <dgm:spPr/>
    </dgm:pt>
    <dgm:pt modelId="{0A379964-A3D9-4477-9A60-5427A11083BC}" type="pres">
      <dgm:prSet presAssocID="{191BDA36-DB6A-483F-BDDF-A0C97445DF69}" presName="sibTrans" presStyleCnt="0"/>
      <dgm:spPr/>
    </dgm:pt>
    <dgm:pt modelId="{904549E6-409A-4286-8BC3-40F6560778A7}" type="pres">
      <dgm:prSet presAssocID="{91B94E61-B4A4-47DE-BFBA-7669615CFA64}" presName="node" presStyleLbl="node1" presStyleIdx="2" presStyleCnt="5">
        <dgm:presLayoutVars>
          <dgm:bulletEnabled val="1"/>
        </dgm:presLayoutVars>
      </dgm:prSet>
      <dgm:spPr/>
    </dgm:pt>
    <dgm:pt modelId="{40FB1836-A3D2-4572-A960-42711A35D60E}" type="pres">
      <dgm:prSet presAssocID="{3E40755E-0BEF-4479-B35F-719A31CB2371}" presName="sibTrans" presStyleCnt="0"/>
      <dgm:spPr/>
    </dgm:pt>
    <dgm:pt modelId="{5DA35780-6185-4586-B783-3BB5A22DFE21}" type="pres">
      <dgm:prSet presAssocID="{C5FAD333-B005-4D25-AE53-AD496E6ACB9C}" presName="node" presStyleLbl="node1" presStyleIdx="3" presStyleCnt="5">
        <dgm:presLayoutVars>
          <dgm:bulletEnabled val="1"/>
        </dgm:presLayoutVars>
      </dgm:prSet>
      <dgm:spPr/>
    </dgm:pt>
    <dgm:pt modelId="{F9296EBF-5F2A-4F21-852A-16E73DB56302}" type="pres">
      <dgm:prSet presAssocID="{28E4E807-B8C7-4808-8DBC-A2242C6EC33D}" presName="sibTrans" presStyleCnt="0"/>
      <dgm:spPr/>
    </dgm:pt>
    <dgm:pt modelId="{EAAF084F-8585-48CC-B445-90D7774FE91F}" type="pres">
      <dgm:prSet presAssocID="{5C4B1255-6FD9-43FB-9F94-3C9EE0113E45}" presName="node" presStyleLbl="node1" presStyleIdx="4" presStyleCnt="5">
        <dgm:presLayoutVars>
          <dgm:bulletEnabled val="1"/>
        </dgm:presLayoutVars>
      </dgm:prSet>
      <dgm:spPr/>
    </dgm:pt>
  </dgm:ptLst>
  <dgm:cxnLst>
    <dgm:cxn modelId="{B884220C-5C3C-4D9C-B3AD-A2C429D3470D}" type="presOf" srcId="{C5FAD333-B005-4D25-AE53-AD496E6ACB9C}" destId="{5DA35780-6185-4586-B783-3BB5A22DFE21}" srcOrd="0" destOrd="0" presId="urn:microsoft.com/office/officeart/2005/8/layout/default"/>
    <dgm:cxn modelId="{C5735D0F-6DEB-4056-8A47-DA78A52A948B}" srcId="{B6036324-B1B1-4CB5-AEAC-F175B1F7051D}" destId="{41A19BDF-17A8-4548-B988-D995B4183887}" srcOrd="0" destOrd="0" parTransId="{20006E37-E9EA-4EA0-8FC6-D62B8FBD6C07}" sibTransId="{AA4BFBB6-65AC-4C25-9395-D49491FFCFC7}"/>
    <dgm:cxn modelId="{D4FAB32B-C276-4D6B-974C-004F48542D57}" type="presOf" srcId="{91B94E61-B4A4-47DE-BFBA-7669615CFA64}" destId="{904549E6-409A-4286-8BC3-40F6560778A7}" srcOrd="0" destOrd="0" presId="urn:microsoft.com/office/officeart/2005/8/layout/default"/>
    <dgm:cxn modelId="{8C72C63E-8667-43AA-A581-DE4480008654}" srcId="{B6036324-B1B1-4CB5-AEAC-F175B1F7051D}" destId="{91B94E61-B4A4-47DE-BFBA-7669615CFA64}" srcOrd="2" destOrd="0" parTransId="{E6266B4E-633F-42A1-955D-28ED44E45F8D}" sibTransId="{3E40755E-0BEF-4479-B35F-719A31CB2371}"/>
    <dgm:cxn modelId="{BBFD519A-2A87-411C-8735-AA476E57905E}" srcId="{B6036324-B1B1-4CB5-AEAC-F175B1F7051D}" destId="{4D7EB182-2FF4-4E16-9646-233D8DCB4100}" srcOrd="1" destOrd="0" parTransId="{CE2DA985-2D1F-44A4-ADA9-D91CAC362881}" sibTransId="{191BDA36-DB6A-483F-BDDF-A0C97445DF69}"/>
    <dgm:cxn modelId="{6663D9A1-9FF8-4739-93F5-422E1D6D2475}" srcId="{B6036324-B1B1-4CB5-AEAC-F175B1F7051D}" destId="{5C4B1255-6FD9-43FB-9F94-3C9EE0113E45}" srcOrd="4" destOrd="0" parTransId="{F3B5932C-D4F6-4024-B544-C215BC2D81F5}" sibTransId="{ED5695D0-5B82-4F34-9323-79C1201BAD94}"/>
    <dgm:cxn modelId="{922CEFA4-0101-41D5-829E-54BFA5A34ED0}" type="presOf" srcId="{5C4B1255-6FD9-43FB-9F94-3C9EE0113E45}" destId="{EAAF084F-8585-48CC-B445-90D7774FE91F}" srcOrd="0" destOrd="0" presId="urn:microsoft.com/office/officeart/2005/8/layout/default"/>
    <dgm:cxn modelId="{1E5D0CA8-1C5E-4C81-8886-F8B78BAE3C76}" srcId="{B6036324-B1B1-4CB5-AEAC-F175B1F7051D}" destId="{C5FAD333-B005-4D25-AE53-AD496E6ACB9C}" srcOrd="3" destOrd="0" parTransId="{16F97327-E466-47F5-9067-5E03FDE40A15}" sibTransId="{28E4E807-B8C7-4808-8DBC-A2242C6EC33D}"/>
    <dgm:cxn modelId="{2BAAA6AF-38AC-4BDF-B775-01197793F0A3}" type="presOf" srcId="{41A19BDF-17A8-4548-B988-D995B4183887}" destId="{C9B844D6-0153-4C87-A4D0-0001863B07D9}" srcOrd="0" destOrd="0" presId="urn:microsoft.com/office/officeart/2005/8/layout/default"/>
    <dgm:cxn modelId="{A7382ACC-41B8-44D4-8FBC-2C09EF67521B}" type="presOf" srcId="{4D7EB182-2FF4-4E16-9646-233D8DCB4100}" destId="{8067EB7F-466A-4DBE-8B4F-6FD8EB260170}" srcOrd="0" destOrd="0" presId="urn:microsoft.com/office/officeart/2005/8/layout/default"/>
    <dgm:cxn modelId="{543ACDDC-84A4-4D94-A42D-0E0F9C8C1086}" type="presOf" srcId="{B6036324-B1B1-4CB5-AEAC-F175B1F7051D}" destId="{12F402CD-F98C-49B7-9A4D-05978A0F77DD}" srcOrd="0" destOrd="0" presId="urn:microsoft.com/office/officeart/2005/8/layout/default"/>
    <dgm:cxn modelId="{E971ECBD-33D6-4FC1-95FD-7564C6145B40}" type="presParOf" srcId="{12F402CD-F98C-49B7-9A4D-05978A0F77DD}" destId="{C9B844D6-0153-4C87-A4D0-0001863B07D9}" srcOrd="0" destOrd="0" presId="urn:microsoft.com/office/officeart/2005/8/layout/default"/>
    <dgm:cxn modelId="{D74E4A50-E9F6-45DE-B084-CB9EA72198D2}" type="presParOf" srcId="{12F402CD-F98C-49B7-9A4D-05978A0F77DD}" destId="{5692D1AA-F716-41A2-86B1-8F4D1035D096}" srcOrd="1" destOrd="0" presId="urn:microsoft.com/office/officeart/2005/8/layout/default"/>
    <dgm:cxn modelId="{A00991FC-68A5-4414-B2CE-611FB334A695}" type="presParOf" srcId="{12F402CD-F98C-49B7-9A4D-05978A0F77DD}" destId="{8067EB7F-466A-4DBE-8B4F-6FD8EB260170}" srcOrd="2" destOrd="0" presId="urn:microsoft.com/office/officeart/2005/8/layout/default"/>
    <dgm:cxn modelId="{2F2B5D64-49A3-47F4-A8D3-C9220FE0C9D2}" type="presParOf" srcId="{12F402CD-F98C-49B7-9A4D-05978A0F77DD}" destId="{0A379964-A3D9-4477-9A60-5427A11083BC}" srcOrd="3" destOrd="0" presId="urn:microsoft.com/office/officeart/2005/8/layout/default"/>
    <dgm:cxn modelId="{BCDBA498-4FB5-450E-92FE-191D3A343B2E}" type="presParOf" srcId="{12F402CD-F98C-49B7-9A4D-05978A0F77DD}" destId="{904549E6-409A-4286-8BC3-40F6560778A7}" srcOrd="4" destOrd="0" presId="urn:microsoft.com/office/officeart/2005/8/layout/default"/>
    <dgm:cxn modelId="{CEC59B61-5DBD-4683-896C-EA72EA875CB1}" type="presParOf" srcId="{12F402CD-F98C-49B7-9A4D-05978A0F77DD}" destId="{40FB1836-A3D2-4572-A960-42711A35D60E}" srcOrd="5" destOrd="0" presId="urn:microsoft.com/office/officeart/2005/8/layout/default"/>
    <dgm:cxn modelId="{E3EDF7F0-87AF-41A0-8AA0-B94E8FEF82E8}" type="presParOf" srcId="{12F402CD-F98C-49B7-9A4D-05978A0F77DD}" destId="{5DA35780-6185-4586-B783-3BB5A22DFE21}" srcOrd="6" destOrd="0" presId="urn:microsoft.com/office/officeart/2005/8/layout/default"/>
    <dgm:cxn modelId="{ECE99BD4-9B62-48B7-8BED-BC2FCC4D6533}" type="presParOf" srcId="{12F402CD-F98C-49B7-9A4D-05978A0F77DD}" destId="{F9296EBF-5F2A-4F21-852A-16E73DB56302}" srcOrd="7" destOrd="0" presId="urn:microsoft.com/office/officeart/2005/8/layout/default"/>
    <dgm:cxn modelId="{5CCD62D5-3C38-4577-B529-BC037659FBA1}" type="presParOf" srcId="{12F402CD-F98C-49B7-9A4D-05978A0F77DD}" destId="{EAAF084F-8585-48CC-B445-90D7774FE91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844D6-0153-4C87-A4D0-0001863B07D9}">
      <dsp:nvSpPr>
        <dsp:cNvPr id="0" name=""/>
        <dsp:cNvSpPr/>
      </dsp:nvSpPr>
      <dsp:spPr>
        <a:xfrm>
          <a:off x="9047" y="379319"/>
          <a:ext cx="3314211" cy="19885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Учебные предметы</a:t>
          </a:r>
        </a:p>
      </dsp:txBody>
      <dsp:txXfrm>
        <a:off x="9047" y="379319"/>
        <a:ext cx="3314211" cy="1988526"/>
      </dsp:txXfrm>
    </dsp:sp>
    <dsp:sp modelId="{8067EB7F-466A-4DBE-8B4F-6FD8EB260170}">
      <dsp:nvSpPr>
        <dsp:cNvPr id="0" name=""/>
        <dsp:cNvSpPr/>
      </dsp:nvSpPr>
      <dsp:spPr>
        <a:xfrm>
          <a:off x="3645632" y="385762"/>
          <a:ext cx="3314211" cy="1988526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Дополнительное образование</a:t>
          </a:r>
        </a:p>
      </dsp:txBody>
      <dsp:txXfrm>
        <a:off x="3645632" y="385762"/>
        <a:ext cx="3314211" cy="1988526"/>
      </dsp:txXfrm>
    </dsp:sp>
    <dsp:sp modelId="{904549E6-409A-4286-8BC3-40F6560778A7}">
      <dsp:nvSpPr>
        <dsp:cNvPr id="0" name=""/>
        <dsp:cNvSpPr/>
      </dsp:nvSpPr>
      <dsp:spPr>
        <a:xfrm>
          <a:off x="7291265" y="385762"/>
          <a:ext cx="3314211" cy="198852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Внеурочная деятельность</a:t>
          </a:r>
        </a:p>
      </dsp:txBody>
      <dsp:txXfrm>
        <a:off x="7291265" y="385762"/>
        <a:ext cx="3314211" cy="1988526"/>
      </dsp:txXfrm>
    </dsp:sp>
    <dsp:sp modelId="{5DA35780-6185-4586-B783-3BB5A22DFE21}">
      <dsp:nvSpPr>
        <dsp:cNvPr id="0" name=""/>
        <dsp:cNvSpPr/>
      </dsp:nvSpPr>
      <dsp:spPr>
        <a:xfrm>
          <a:off x="1822816" y="2705710"/>
          <a:ext cx="3314211" cy="1988526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Воспитательная деятельность</a:t>
          </a:r>
        </a:p>
      </dsp:txBody>
      <dsp:txXfrm>
        <a:off x="1822816" y="2705710"/>
        <a:ext cx="3314211" cy="1988526"/>
      </dsp:txXfrm>
    </dsp:sp>
    <dsp:sp modelId="{EAAF084F-8585-48CC-B445-90D7774FE91F}">
      <dsp:nvSpPr>
        <dsp:cNvPr id="0" name=""/>
        <dsp:cNvSpPr/>
      </dsp:nvSpPr>
      <dsp:spPr>
        <a:xfrm>
          <a:off x="5468449" y="2705710"/>
          <a:ext cx="3314211" cy="198852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Индивидуальный проект</a:t>
          </a:r>
        </a:p>
      </dsp:txBody>
      <dsp:txXfrm>
        <a:off x="5468449" y="2705710"/>
        <a:ext cx="3314211" cy="1988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655" y="1"/>
            <a:ext cx="6539345" cy="7683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6E1D788D-3812-4212-9B22-D7389498FB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3347" y="201613"/>
            <a:ext cx="3964991" cy="520282"/>
          </a:xfrm>
        </p:spPr>
        <p:txBody>
          <a:bodyPr wrap="square" lIns="108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aseline="0">
                <a:noFill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u="sng" dirty="0">
                <a:solidFill>
                  <a:srgbClr val="01649D"/>
                </a:solidFill>
              </a:rPr>
              <a:t>Название презентации</a:t>
            </a:r>
          </a:p>
          <a:p>
            <a:pPr lvl="0"/>
            <a:endParaRPr lang="ru-RU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6E2DDF90-5138-4CD8-8811-D96AB5DE51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6779" y="1403167"/>
            <a:ext cx="11359415" cy="52532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A89BE-EC80-41C1-ABA2-2E12C505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028CA5-8AE3-495E-88E3-F6F1BC3D9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4DD9-9FE2-4920-BB05-614A5C54D70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AB6CC1-519E-41DD-8156-470A074D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69BE94-BFD1-4920-BC34-BECB17DA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60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4DD9-9FE2-4920-BB05-614A5C54D70A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rzen.spb.ru/abiturients/olimpiady/olimpiady-dlya-postupayushchikh-v-bakalavriat-10-ballov/index.php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7"/>
            <a:ext cx="12192000" cy="98594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36DBC9A-0EAF-4CD6-B92D-6B7FA7E171AE}"/>
              </a:ext>
            </a:extLst>
          </p:cNvPr>
          <p:cNvSpPr txBox="1">
            <a:spLocks/>
          </p:cNvSpPr>
          <p:nvPr/>
        </p:nvSpPr>
        <p:spPr>
          <a:xfrm>
            <a:off x="1475874" y="145831"/>
            <a:ext cx="9505056" cy="1152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100" dirty="0"/>
          </a:p>
        </p:txBody>
      </p:sp>
      <p:sp>
        <p:nvSpPr>
          <p:cNvPr id="9" name="TextBox 8"/>
          <p:cNvSpPr txBox="1"/>
          <p:nvPr/>
        </p:nvSpPr>
        <p:spPr>
          <a:xfrm>
            <a:off x="4039986" y="1097280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535" y="1131776"/>
            <a:ext cx="9886259" cy="5573824"/>
          </a:xfrm>
          <a:prstGeom prst="rect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4891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</a:extLst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655260" y="226551"/>
            <a:ext cx="3964991" cy="520282"/>
          </a:xfrm>
        </p:spPr>
        <p:txBody>
          <a:bodyPr/>
          <a:lstStyle/>
          <a:p>
            <a:r>
              <a:rPr lang="ru-RU" dirty="0"/>
              <a:t>Программа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39261" y="1336431"/>
            <a:ext cx="11191631" cy="593114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Подготовка к ЕГЭ по истории (10-11 </a:t>
            </a:r>
            <a:r>
              <a:rPr lang="ru-RU" sz="2400" dirty="0" err="1"/>
              <a:t>кл</a:t>
            </a:r>
            <a:r>
              <a:rPr lang="ru-RU" sz="2400" dirty="0"/>
              <a:t>.; 1 раз в неделю 2 ч;                                </a:t>
            </a:r>
            <a:r>
              <a:rPr lang="ru-RU" sz="2400" dirty="0" err="1"/>
              <a:t>Грузнова</a:t>
            </a:r>
            <a:r>
              <a:rPr lang="ru-RU" sz="2400" dirty="0"/>
              <a:t> Е.Б., канд. ист. н. доцент)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Проведены все занятия, реализован индивидуальный подход к </a:t>
            </a:r>
          </a:p>
          <a:p>
            <a:endParaRPr lang="ru-RU" sz="2400" dirty="0"/>
          </a:p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</a:p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    Внеурочная деятельность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ru-RU" sz="2200" dirty="0"/>
              <a:t>программа внеурочной деятельности «Педагогическая практика» </a:t>
            </a:r>
          </a:p>
          <a:p>
            <a:pPr marL="571500" lvl="0" indent="-571500">
              <a:buFont typeface="Wingdings" panose="05000000000000000000" pitchFamily="2" charset="2"/>
              <a:buChar char="ü"/>
            </a:pPr>
            <a:r>
              <a:rPr lang="ru-RU" sz="2200" dirty="0"/>
              <a:t>подготовка к Межвузовской олимпиаде школьников «Первый успех» (педагогические науки и образование) (входит в Перечень олимпиад школьников, дающих льготы при поступлении в вузы РФ) ведется, в следующем году планируется участие</a:t>
            </a:r>
          </a:p>
          <a:p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0708" y="231910"/>
            <a:ext cx="991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Дополнительное образование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0215" y="1215245"/>
            <a:ext cx="2926445" cy="26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00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655260" y="226551"/>
            <a:ext cx="3964991" cy="520282"/>
          </a:xfrm>
        </p:spPr>
        <p:txBody>
          <a:bodyPr/>
          <a:lstStyle/>
          <a:p>
            <a:r>
              <a:rPr lang="ru-RU" dirty="0"/>
              <a:t>Программа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89169" y="1086338"/>
            <a:ext cx="11191631" cy="5931144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/>
              <a:t>1) Мастер-класс для 10-11 </a:t>
            </a:r>
            <a:r>
              <a:rPr lang="ru-RU" sz="3600" dirty="0" err="1"/>
              <a:t>кл</a:t>
            </a:r>
            <a:r>
              <a:rPr lang="ru-RU" sz="3600" dirty="0"/>
              <a:t>. «Подготовка к ЕГЭ по истории. Изменение в </a:t>
            </a:r>
            <a:r>
              <a:rPr lang="ru-RU" sz="3600" dirty="0" err="1"/>
              <a:t>КИМах</a:t>
            </a:r>
            <a:r>
              <a:rPr lang="ru-RU" sz="3600" dirty="0"/>
              <a:t> ЕГЭ- 2022» Барыкина И.Е., </a:t>
            </a:r>
            <a:r>
              <a:rPr lang="ru-RU" sz="3600" dirty="0" err="1"/>
              <a:t>докт</a:t>
            </a:r>
            <a:r>
              <a:rPr lang="ru-RU" sz="3600" dirty="0"/>
              <a:t>. ист. н., профессор (октябрь)</a:t>
            </a:r>
          </a:p>
          <a:p>
            <a:r>
              <a:rPr lang="ru-RU" sz="3600" dirty="0"/>
              <a:t>2) Мастер-класс для 10-11 </a:t>
            </a:r>
            <a:r>
              <a:rPr lang="ru-RU" sz="3600" dirty="0" err="1"/>
              <a:t>кл</a:t>
            </a:r>
            <a:r>
              <a:rPr lang="ru-RU" sz="3600" dirty="0"/>
              <a:t>. «Подготовка к ЕГЭ по истории. Как написать историческое сочинение» (ноябрь) Барыкина И.Е., </a:t>
            </a:r>
            <a:r>
              <a:rPr lang="ru-RU" sz="3600" dirty="0" err="1"/>
              <a:t>докт</a:t>
            </a:r>
            <a:r>
              <a:rPr lang="ru-RU" sz="3600" dirty="0"/>
              <a:t>. ист. н., профессор </a:t>
            </a:r>
          </a:p>
          <a:p>
            <a:r>
              <a:rPr lang="ru-RU" sz="3600" dirty="0"/>
              <a:t>3) Подготовка к ОГЭ по обществознанию (1 раз в месяц)</a:t>
            </a:r>
          </a:p>
          <a:p>
            <a:r>
              <a:rPr lang="ru-RU" sz="3600" dirty="0" err="1"/>
              <a:t>Четверикова</a:t>
            </a:r>
            <a:r>
              <a:rPr lang="ru-RU" sz="3600" dirty="0"/>
              <a:t> Н.А., </a:t>
            </a:r>
            <a:r>
              <a:rPr lang="ru-RU" sz="3600" dirty="0" err="1"/>
              <a:t>докт</a:t>
            </a:r>
            <a:r>
              <a:rPr lang="ru-RU" sz="3600" dirty="0"/>
              <a:t>. филос. н. профессор</a:t>
            </a:r>
            <a:endParaRPr lang="ru-RU" sz="36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dirty="0"/>
              <a:t>Человек как результат биологической и социокультурной эволюции. Мировоззрение, его виды и формы. Виды знаний. Понятие истины, её критерии. Мышление и деятельность.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dirty="0"/>
              <a:t>Свобода и необходимость в человеческой деятельности. Свобода и ответственность.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dirty="0"/>
              <a:t>Понятие культуры. Формы и разновидности культуры Наука. Основные особенности научного мышления. Естественные и социально-гуманитарные науки.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dirty="0"/>
              <a:t>Мораль. Семья и брак.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dirty="0"/>
              <a:t>Угрозы </a:t>
            </a:r>
            <a:r>
              <a:rPr lang="en-US" sz="2900" dirty="0"/>
              <a:t>XXI</a:t>
            </a:r>
            <a:r>
              <a:rPr lang="ru-RU" sz="2900" dirty="0"/>
              <a:t> века (глобальные проблемы).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dirty="0"/>
              <a:t>Информационная грамотность и безграмотность.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dirty="0"/>
              <a:t>Развитие личности в цифровом мире: взгляд философа.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900" dirty="0"/>
              <a:t> </a:t>
            </a:r>
          </a:p>
          <a:p>
            <a:r>
              <a:rPr lang="ru-RU" sz="3600" dirty="0"/>
              <a:t> 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70708" y="231910"/>
            <a:ext cx="9917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Занятия в рамках программ внеурочной деятельности</a:t>
            </a:r>
          </a:p>
          <a:p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3224" y="1227014"/>
            <a:ext cx="1540520" cy="1840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5751" y="4444209"/>
            <a:ext cx="176799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5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655260" y="226551"/>
            <a:ext cx="3964991" cy="520282"/>
          </a:xfrm>
        </p:spPr>
        <p:txBody>
          <a:bodyPr/>
          <a:lstStyle/>
          <a:p>
            <a:r>
              <a:rPr lang="ru-RU" dirty="0"/>
              <a:t>Программа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52950" y="1155019"/>
            <a:ext cx="11301046" cy="50643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dirty="0"/>
              <a:t>Направление 1 «От понимания своеобразия и неповторимости российской истории – к осознанию её связи с ведущими процессами мировой истории»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ru-RU" sz="1800" dirty="0"/>
              <a:t>Барыкина Инна Евгеньевна, доктор исторических наук, профессор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ru-RU" sz="1800" dirty="0" err="1"/>
              <a:t>Грузнова</a:t>
            </a:r>
            <a:r>
              <a:rPr lang="ru-RU" sz="1800" dirty="0"/>
              <a:t> Елена Борисовна, кандидат исторических наук, доцент</a:t>
            </a:r>
          </a:p>
          <a:p>
            <a:pPr>
              <a:spcBef>
                <a:spcPts val="0"/>
              </a:spcBef>
            </a:pPr>
            <a:r>
              <a:rPr lang="ru-RU" sz="1800" b="1" dirty="0"/>
              <a:t>Направление 2 «Индивидуальный проект в области химии, химических технологий и экологии</a:t>
            </a:r>
            <a:r>
              <a:rPr lang="ru-RU" sz="1800" dirty="0"/>
              <a:t>»</a:t>
            </a:r>
            <a:endParaRPr lang="ru-RU" sz="1800" b="1" dirty="0"/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ru-RU" sz="1800" dirty="0" err="1"/>
              <a:t>Зачиняев</a:t>
            </a:r>
            <a:r>
              <a:rPr lang="ru-RU" sz="1800" dirty="0"/>
              <a:t> Ярослав Васильевич, доктор химических наук, доктор биологических наук, профессор</a:t>
            </a:r>
          </a:p>
          <a:p>
            <a:pPr>
              <a:spcBef>
                <a:spcPts val="0"/>
              </a:spcBef>
            </a:pPr>
            <a:r>
              <a:rPr lang="ru-RU" sz="1800" b="1" dirty="0"/>
              <a:t>Направление 3 «Индивидуальный проект в области развития интереса обучающихся к английскому языку, зарубежной литературе и культуре и межкультурной коммуникации</a:t>
            </a:r>
            <a:r>
              <a:rPr lang="ru-RU" sz="1800" dirty="0"/>
              <a:t>»</a:t>
            </a:r>
          </a:p>
          <a:p>
            <a:pPr marL="457200" indent="-457200">
              <a:spcBef>
                <a:spcPts val="0"/>
              </a:spcBef>
              <a:buFontTx/>
              <a:buChar char="-"/>
            </a:pPr>
            <a:r>
              <a:rPr lang="ru-RU" sz="1800" dirty="0"/>
              <a:t>Иванова Татьяна Николаевна, кандидат филологических наук, доцент, доцент кафедры ЮНЕСКО РГПУ им. А.И. Герцена, президент Ассоциации преподавателей английского языка СПБ «</a:t>
            </a:r>
            <a:r>
              <a:rPr lang="ru-RU" sz="1800" dirty="0" err="1"/>
              <a:t>Spelta</a:t>
            </a:r>
            <a:r>
              <a:rPr lang="ru-RU" sz="1800" dirty="0"/>
              <a:t>», заместитель директора Ирландского культурного центра СПб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000" y="156308"/>
            <a:ext cx="10589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Предложения по реализации индивидуального проекта обучающихся 10 классов под руководством наставников – преподавателей Выборгского филиала РГПУ им. А.И. Герцена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195" y="4033575"/>
            <a:ext cx="1960116" cy="1983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3" y="4033575"/>
            <a:ext cx="1657060" cy="19834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08" y="4033575"/>
            <a:ext cx="1983451" cy="1983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3292" t="7675" r="8354"/>
          <a:stretch/>
        </p:blipFill>
        <p:spPr>
          <a:xfrm>
            <a:off x="2655260" y="4033575"/>
            <a:ext cx="2228705" cy="198345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88514" y="5933811"/>
            <a:ext cx="1137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Защита проектов, представление в РГПУ (СПб), подготовка публикаций по итогам работы над проектами</a:t>
            </a:r>
          </a:p>
          <a:p>
            <a:r>
              <a:rPr lang="ru-RU" b="1" dirty="0"/>
              <a:t>По итогам защиты Проекты участников могут быть рекомендованы к представлению результатов работы на  конференции РГПУ им. А. И. Герцена «Студент – Исследователь – Учитель» https://siu.herzen.edu.ru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19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655260" y="226551"/>
            <a:ext cx="3964991" cy="520282"/>
          </a:xfrm>
        </p:spPr>
        <p:txBody>
          <a:bodyPr/>
          <a:lstStyle/>
          <a:p>
            <a:r>
              <a:rPr lang="ru-RU" dirty="0"/>
              <a:t>Программа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252950" y="1155019"/>
            <a:ext cx="11301046" cy="506437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sz="1800" dirty="0"/>
          </a:p>
          <a:p>
            <a:pPr>
              <a:spcBef>
                <a:spcPts val="0"/>
              </a:spcBef>
            </a:pPr>
            <a:endParaRPr lang="ru-RU" sz="1800" dirty="0"/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10 класса приняли участие во Всероссийской научно-практической конференции школьников, студентов, аспирантов и молодых ученых «Проблемы науки и образования на современном этапе  общественного развития»</a:t>
            </a:r>
          </a:p>
          <a:p>
            <a:pPr>
              <a:spcBef>
                <a:spcPts val="0"/>
              </a:spcBef>
            </a:pP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конференции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Чернов Кирилл, руководитель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Лобень</a:t>
            </a:r>
            <a:r>
              <a:rPr lang="ru-RU" sz="180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Л.М. тема: «Проблема интернет- безопасности подростков» </a:t>
            </a:r>
          </a:p>
          <a:p>
            <a:pPr>
              <a:spcBef>
                <a:spcPts val="0"/>
              </a:spcBef>
            </a:pPr>
            <a:r>
              <a:rPr lang="ru-RU" sz="1800" dirty="0" err="1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Рахвалова</a:t>
            </a:r>
            <a:r>
              <a:rPr lang="ru-RU" sz="180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Екатерина, руководитель </a:t>
            </a:r>
            <a:r>
              <a:rPr lang="ru-RU" sz="1800" dirty="0" err="1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Лобень</a:t>
            </a:r>
            <a:r>
              <a:rPr lang="ru-RU" sz="180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Л.М., тема: «</a:t>
            </a:r>
            <a:r>
              <a:rPr lang="ru-RU" sz="180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Развитие стрессоустойчивости у старшеклассников»</a:t>
            </a:r>
          </a:p>
          <a:p>
            <a:pPr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Правдина Алина, руководитель </a:t>
            </a:r>
            <a:r>
              <a:rPr lang="ru-RU" sz="1800" dirty="0" err="1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Лобень</a:t>
            </a:r>
            <a:r>
              <a:rPr lang="ru-RU" sz="180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Л.М., тема : «</a:t>
            </a:r>
            <a:r>
              <a:rPr lang="ru-RU" sz="180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Школьная тревожность у учащихся старших классов»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Орлова Алина, руководитель Лукина Л.Е., тема : «</a:t>
            </a:r>
            <a:r>
              <a:rPr lang="ru-RU" sz="180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«Сленг как современное явление лингвистики»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 err="1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Бусова</a:t>
            </a:r>
            <a:r>
              <a:rPr lang="ru-RU" sz="180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Виктория,  руководитель Лукина Л.Е., тема: «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«Викторианская эпоха: течение денди и  идеология эстетизма </a:t>
            </a:r>
            <a:r>
              <a:rPr lang="ru-RU" sz="180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(на примере жизни и творчества Оскара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Уальда</a:t>
            </a:r>
            <a:r>
              <a:rPr lang="ru-RU" sz="180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)»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Белозерцева Ксения, руководитель Лукина Л.Е., тема: </a:t>
            </a:r>
            <a:r>
              <a:rPr lang="ru-RU" sz="1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«Грамматика в социальных сетях»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u="sng" kern="150" dirty="0"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Победитель: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Князева Дарья, руководитель Чижик М.А., тема: «</a:t>
            </a:r>
            <a:r>
              <a:rPr lang="ru-RU" sz="180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Глэмпинг</a:t>
            </a:r>
            <a:r>
              <a:rPr lang="ru-RU" sz="1800" dirty="0">
                <a:effectLst/>
                <a:latin typeface="Times New Roman" panose="02020603050405020304" pitchFamily="18" charset="0"/>
                <a:ea typeface="Andale Sans UI"/>
                <a:cs typeface="Tahoma" panose="020B0604030504040204" pitchFamily="34" charset="0"/>
              </a:rPr>
              <a:t> в Выборгском районе»</a:t>
            </a:r>
            <a:endParaRPr lang="ru-RU" sz="18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80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</a:pPr>
            <a:endParaRPr lang="ru-RU" sz="1800" dirty="0"/>
          </a:p>
          <a:p>
            <a:pPr>
              <a:spcBef>
                <a:spcPts val="0"/>
              </a:spcBef>
            </a:pPr>
            <a:endParaRPr lang="ru-RU" sz="1800" dirty="0"/>
          </a:p>
          <a:p>
            <a:pPr>
              <a:spcBef>
                <a:spcPts val="0"/>
              </a:spcBef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16000" y="156308"/>
            <a:ext cx="10589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Индивидуальный проект обучающихся 10 классов под руководством наставников – преподавателей Выборгского филиала РГПУ им. А.И. Герцена </a:t>
            </a:r>
          </a:p>
        </p:txBody>
      </p:sp>
    </p:spTree>
    <p:extLst>
      <p:ext uri="{BB962C8B-B14F-4D97-AF65-F5344CB8AC3E}">
        <p14:creationId xmlns:p14="http://schemas.microsoft.com/office/powerpoint/2010/main" val="351090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655260" y="226551"/>
            <a:ext cx="3964991" cy="520282"/>
          </a:xfrm>
        </p:spPr>
        <p:txBody>
          <a:bodyPr/>
          <a:lstStyle/>
          <a:p>
            <a:r>
              <a:rPr lang="ru-RU" dirty="0"/>
              <a:t>Программа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585" y="1430216"/>
            <a:ext cx="2815229" cy="293253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93969" y="1365324"/>
            <a:ext cx="11308862" cy="5165970"/>
          </a:xfrm>
        </p:spPr>
        <p:txBody>
          <a:bodyPr>
            <a:normAutofit/>
          </a:bodyPr>
          <a:lstStyle/>
          <a:p>
            <a:r>
              <a:rPr lang="ru-RU" sz="2400" b="1" dirty="0"/>
              <a:t>Психологический тренинг </a:t>
            </a:r>
          </a:p>
          <a:p>
            <a:r>
              <a:rPr lang="ru-RU" sz="2400" b="1" dirty="0"/>
              <a:t>«Готовимся к государственным экзаменам»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/>
              <a:t>Занятия с психологом в 9А, 9Б, 11 классах –</a:t>
            </a:r>
          </a:p>
          <a:p>
            <a:r>
              <a:rPr lang="ru-RU" sz="2400" dirty="0"/>
              <a:t>1 раз в месяц</a:t>
            </a:r>
          </a:p>
          <a:p>
            <a:pPr marL="457200" indent="-457200">
              <a:buFontTx/>
              <a:buChar char="-"/>
            </a:pPr>
            <a:r>
              <a:rPr lang="ru-RU" sz="2400" dirty="0" err="1"/>
              <a:t>Лобень</a:t>
            </a:r>
            <a:r>
              <a:rPr lang="ru-RU" sz="2400" dirty="0"/>
              <a:t> Лариса Михайловна, </a:t>
            </a:r>
          </a:p>
          <a:p>
            <a:r>
              <a:rPr lang="ru-RU" sz="2400" dirty="0"/>
              <a:t>кандидат психологических наук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2554" y="178915"/>
            <a:ext cx="110275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>Воспитательная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58857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655260" y="226551"/>
            <a:ext cx="3964991" cy="520282"/>
          </a:xfrm>
        </p:spPr>
        <p:txBody>
          <a:bodyPr/>
          <a:lstStyle/>
          <a:p>
            <a:r>
              <a:rPr lang="ru-RU" dirty="0"/>
              <a:t>Программа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86153" y="1195754"/>
            <a:ext cx="10714893" cy="53848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Герценовская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среда» </a:t>
            </a:r>
            <a:r>
              <a:rPr lang="ru-RU" sz="1800" dirty="0"/>
              <a:t>(1-2 раза в месяц мероприятия на базе Выборгского филиала, подготовленные силами преподавателей и студентов)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День немецкой музыки и литературы (для 6-11 </a:t>
            </a:r>
            <a:r>
              <a:rPr lang="ru-RU" sz="1800" dirty="0" err="1"/>
              <a:t>кл</a:t>
            </a:r>
            <a:r>
              <a:rPr lang="ru-RU" sz="1800" dirty="0"/>
              <a:t>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Неделя немецкого языка и культуры (для 6-11 </a:t>
            </a:r>
            <a:r>
              <a:rPr lang="ru-RU" sz="1800" dirty="0" err="1"/>
              <a:t>кл</a:t>
            </a:r>
            <a:r>
              <a:rPr lang="ru-RU" sz="1800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Неделя английского языка и культуры (для 9-11 </a:t>
            </a:r>
            <a:r>
              <a:rPr lang="ru-RU" sz="1800" dirty="0" err="1"/>
              <a:t>кл</a:t>
            </a:r>
            <a:r>
              <a:rPr lang="ru-RU" sz="1800" dirty="0"/>
              <a:t>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Неделя русского языка и культуры (для 9-11 </a:t>
            </a:r>
            <a:r>
              <a:rPr lang="ru-RU" sz="1800" dirty="0" err="1"/>
              <a:t>кл</a:t>
            </a:r>
            <a:r>
              <a:rPr lang="ru-RU" sz="1800" dirty="0"/>
              <a:t>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День русской музыки и литературы (для 9-11 </a:t>
            </a:r>
            <a:r>
              <a:rPr lang="ru-RU" sz="1800" dirty="0" err="1"/>
              <a:t>кл</a:t>
            </a:r>
            <a:r>
              <a:rPr lang="ru-RU" sz="1800" dirty="0"/>
              <a:t>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Неделя истории (для 9-11 </a:t>
            </a:r>
            <a:r>
              <a:rPr lang="ru-RU" sz="1800" dirty="0" err="1"/>
              <a:t>кл</a:t>
            </a:r>
            <a:r>
              <a:rPr lang="ru-RU" sz="1800" dirty="0"/>
              <a:t>.) (март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Неделя финского языка и культуры (для 9-11 </a:t>
            </a:r>
            <a:r>
              <a:rPr lang="ru-RU" sz="1800" dirty="0" err="1"/>
              <a:t>кл</a:t>
            </a:r>
            <a:r>
              <a:rPr lang="ru-RU" sz="1800" dirty="0"/>
              <a:t>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День финской музыки и литературы (для 9-11 </a:t>
            </a:r>
            <a:r>
              <a:rPr lang="ru-RU" sz="1800" dirty="0" err="1"/>
              <a:t>кл</a:t>
            </a:r>
            <a:r>
              <a:rPr lang="ru-RU" sz="1800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Неделя испанского языка и культуры (для 9-11 </a:t>
            </a:r>
            <a:r>
              <a:rPr lang="ru-RU" sz="1800" dirty="0" err="1"/>
              <a:t>кл</a:t>
            </a:r>
            <a:r>
              <a:rPr lang="ru-RU" sz="1800" dirty="0"/>
              <a:t>.)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Профнавигационные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мероприятия «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Профстарты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» (для учащихся 6-9 класса – в течение учебного года)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Участие в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Герценовских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олимпиадах школьников по обществознанию, истории, английскому языку, русскому языку, литературе</a:t>
            </a:r>
          </a:p>
          <a:p>
            <a:r>
              <a:rPr lang="ru-RU" sz="2400" dirty="0"/>
              <a:t>	</a:t>
            </a:r>
          </a:p>
          <a:p>
            <a:pPr marL="457200" indent="-457200">
              <a:buFontTx/>
              <a:buChar char="-"/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31631" y="163526"/>
            <a:ext cx="1051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Воспитательная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4008439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06" y="1531815"/>
            <a:ext cx="11619380" cy="380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7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Контакты: 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+7(81378) 2-12-85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s1vbg@yandex.ru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7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Гуманитарного профиля психолого-педагогической направленности на базе Муниципального бюджетного образовательного учреждения «Средняя общеобразовательная школа №1 – школа отечественной культуры» - </a:t>
            </a:r>
          </a:p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сентября 2022 года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521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7"/>
            <a:ext cx="12192000" cy="98594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36DBC9A-0EAF-4CD6-B92D-6B7FA7E171AE}"/>
              </a:ext>
            </a:extLst>
          </p:cNvPr>
          <p:cNvSpPr txBox="1">
            <a:spLocks/>
          </p:cNvSpPr>
          <p:nvPr/>
        </p:nvSpPr>
        <p:spPr>
          <a:xfrm>
            <a:off x="1475874" y="145831"/>
            <a:ext cx="9505056" cy="1152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1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719" y="1505579"/>
            <a:ext cx="3000894" cy="1594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/>
              <a:t>5000 </a:t>
            </a:r>
          </a:p>
          <a:p>
            <a:pPr algn="ctr"/>
            <a:r>
              <a:rPr lang="ru-RU" dirty="0"/>
              <a:t>психолого-педагогических классов</a:t>
            </a:r>
          </a:p>
          <a:p>
            <a:pPr algn="ctr"/>
            <a:r>
              <a:rPr lang="ru-RU" dirty="0"/>
              <a:t>к 2024 г. в России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93560" y="4206210"/>
            <a:ext cx="5501458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«…. формирование единого образовательного пространства остаётся одной из наших актуальных задач. Мы продолжаем вырабатывать единые подходы к разработке содержания программ в педагогических колледжах, вузах и системе дополнительного образования. У нас должна быть единая система подготовки учителей» </a:t>
            </a:r>
          </a:p>
          <a:p>
            <a:r>
              <a:rPr lang="ru-RU" i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С.С. Кравцов, министр просвещения РФ</a:t>
            </a:r>
            <a:endParaRPr lang="ru-RU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9986" y="1097280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4909" y="3447084"/>
            <a:ext cx="622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Ожидаемые эффекты на уровне системы образования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65075" y="1112885"/>
            <a:ext cx="78383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Концепция профильных психолого-педагогических классов разработана ФГАОУ ДПО «Академия реализации государственной политики и профессионального развития работников образования Министерства просвещения Российской Федерации»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9551" y="3756554"/>
            <a:ext cx="55006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 повышение качества образования выпускников, способных сделать осознанный выбор сферы будущей профессиональной педагогической деятельности;</a:t>
            </a:r>
          </a:p>
          <a:p>
            <a:pPr algn="ctr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 повышение качества профессиональной подготовки специалистов, выбравших педагогическую профессию по призванию; </a:t>
            </a:r>
          </a:p>
          <a:p>
            <a:pPr algn="ctr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 снижение доли отсева студентов, обучающихся по педагогическим направлениям подготовки, и выпускников-молодых педагогов; </a:t>
            </a:r>
          </a:p>
          <a:p>
            <a:pPr algn="ctr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- развитие социального партнёрства между образовательными организациями и обществом. </a:t>
            </a:r>
          </a:p>
        </p:txBody>
      </p:sp>
    </p:spTree>
    <p:extLst>
      <p:ext uri="{BB962C8B-B14F-4D97-AF65-F5344CB8AC3E}">
        <p14:creationId xmlns:p14="http://schemas.microsoft.com/office/powerpoint/2010/main" val="1340528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DFEA7F-2801-4F30-9A18-F5D8078B44AB}"/>
              </a:ext>
            </a:extLst>
          </p:cNvPr>
          <p:cNvSpPr/>
          <p:nvPr/>
        </p:nvSpPr>
        <p:spPr>
          <a:xfrm>
            <a:off x="1285114" y="172325"/>
            <a:ext cx="10552936" cy="125572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Регионы, в которых планируется открытие психолого-педагогических классов</a:t>
            </a:r>
          </a:p>
        </p:txBody>
      </p:sp>
      <p:pic>
        <p:nvPicPr>
          <p:cNvPr id="30" name="Picture 2" descr="http://www.krbm.ru/wp-content/uploads/2016/02/mzl.wxkonsoi.png">
            <a:extLst>
              <a:ext uri="{FF2B5EF4-FFF2-40B4-BE49-F238E27FC236}">
                <a16:creationId xmlns:a16="http://schemas.microsoft.com/office/drawing/2014/main" id="{6417920A-9CC8-452D-8FD7-CD4B85B84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05" y="1525917"/>
            <a:ext cx="1445101" cy="144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8EED14A-770F-4A34-B320-5F97F6A5C499}"/>
              </a:ext>
            </a:extLst>
          </p:cNvPr>
          <p:cNvSpPr/>
          <p:nvPr/>
        </p:nvSpPr>
        <p:spPr>
          <a:xfrm>
            <a:off x="4816143" y="1260370"/>
            <a:ext cx="8723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Севастополь</a:t>
            </a:r>
          </a:p>
        </p:txBody>
      </p:sp>
      <p:pic>
        <p:nvPicPr>
          <p:cNvPr id="32" name="Picture 8" descr="http://fotovideoforum.ru/resources/image/19203">
            <a:extLst>
              <a:ext uri="{FF2B5EF4-FFF2-40B4-BE49-F238E27FC236}">
                <a16:creationId xmlns:a16="http://schemas.microsoft.com/office/drawing/2014/main" id="{F53111D4-51C1-4C5C-A5D4-5EA443FCE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139" y="3638590"/>
            <a:ext cx="1248104" cy="15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20BDAA0-145C-4656-9854-2D98A25C1F50}"/>
              </a:ext>
            </a:extLst>
          </p:cNvPr>
          <p:cNvSpPr/>
          <p:nvPr/>
        </p:nvSpPr>
        <p:spPr>
          <a:xfrm>
            <a:off x="4643428" y="3271546"/>
            <a:ext cx="1194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/>
              <a:t>Чукотский </a:t>
            </a:r>
          </a:p>
          <a:p>
            <a:pPr algn="ctr"/>
            <a:r>
              <a:rPr lang="ru-RU" sz="1000" dirty="0"/>
              <a:t>автономный округ</a:t>
            </a:r>
          </a:p>
        </p:txBody>
      </p:sp>
      <p:pic>
        <p:nvPicPr>
          <p:cNvPr id="34" name="Picture 10" descr="https://abali.ru/wp-content/uploads/2010/12/leningradsky_oblast.png">
            <a:extLst>
              <a:ext uri="{FF2B5EF4-FFF2-40B4-BE49-F238E27FC236}">
                <a16:creationId xmlns:a16="http://schemas.microsoft.com/office/drawing/2014/main" id="{58A48936-D1D4-442F-9528-84032C34A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60" y="3757941"/>
            <a:ext cx="1133260" cy="12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E893554-83CE-4A21-9AB2-0B3C94B8B9F2}"/>
              </a:ext>
            </a:extLst>
          </p:cNvPr>
          <p:cNvSpPr/>
          <p:nvPr/>
        </p:nvSpPr>
        <p:spPr>
          <a:xfrm>
            <a:off x="778000" y="3432788"/>
            <a:ext cx="137571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Ленинградская обл.</a:t>
            </a:r>
          </a:p>
        </p:txBody>
      </p:sp>
      <p:pic>
        <p:nvPicPr>
          <p:cNvPr id="36" name="Picture 12" descr="https://st3.depositphotos.com/9365028/36217/v/1600/depositphotos_362177248-stock-illustration-coat-arms-republic-dagestan-federal.jpg">
            <a:extLst>
              <a:ext uri="{FF2B5EF4-FFF2-40B4-BE49-F238E27FC236}">
                <a16:creationId xmlns:a16="http://schemas.microsoft.com/office/drawing/2014/main" id="{C829DCF6-EF09-4F23-AED8-82F96C6CF4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4"/>
          <a:stretch/>
        </p:blipFill>
        <p:spPr bwMode="auto">
          <a:xfrm>
            <a:off x="2673193" y="3748143"/>
            <a:ext cx="1246173" cy="119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FAF0EDF-5865-494D-9DB8-138E0C231C0B}"/>
              </a:ext>
            </a:extLst>
          </p:cNvPr>
          <p:cNvSpPr/>
          <p:nvPr/>
        </p:nvSpPr>
        <p:spPr>
          <a:xfrm>
            <a:off x="2633803" y="3437627"/>
            <a:ext cx="1362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Республика Дагестан 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57AB0FC-A7E7-4C83-B652-125EB7D41FFF}"/>
              </a:ext>
            </a:extLst>
          </p:cNvPr>
          <p:cNvSpPr/>
          <p:nvPr/>
        </p:nvSpPr>
        <p:spPr>
          <a:xfrm>
            <a:off x="8246668" y="3348033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Ханты-Мансийский </a:t>
            </a:r>
          </a:p>
          <a:p>
            <a:r>
              <a:rPr lang="ru-RU" sz="1000" dirty="0"/>
              <a:t>автономный округ</a:t>
            </a:r>
          </a:p>
        </p:txBody>
      </p:sp>
      <p:pic>
        <p:nvPicPr>
          <p:cNvPr id="39" name="Picture 2" descr="https://www.tadviser.ru/images/1/15/%D0%A5%D0%B0%D0%BD%D1%82%D1%8B-%D0%9C%D0%B0%D0%BD%D1%81%D0%B8%D0%B9%D1%81%D0%BA%D0%B8%D0%B9_%D0%B0%D0%B2%D1%82%D0%BE%D0%BD%D0%BE%D0%BC%D0%BD%D1%8B%D0%B9_%D0%BE%D0%BA%D1%80%D1%83%D0%B3_%E2%80%94_%D0%AE%D0%B3%D1%80%D0%B0_LOGO.png">
            <a:extLst>
              <a:ext uri="{FF2B5EF4-FFF2-40B4-BE49-F238E27FC236}">
                <a16:creationId xmlns:a16="http://schemas.microsoft.com/office/drawing/2014/main" id="{E4BC2280-2EE2-4E61-9B61-8C4FAE0D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217" y="3730464"/>
            <a:ext cx="1341956" cy="144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874D8CF8-B926-4992-9462-064CA743B31F}"/>
              </a:ext>
            </a:extLst>
          </p:cNvPr>
          <p:cNvSpPr/>
          <p:nvPr/>
        </p:nvSpPr>
        <p:spPr>
          <a:xfrm>
            <a:off x="2507779" y="1291042"/>
            <a:ext cx="159530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Республика Саха (Якутия) </a:t>
            </a:r>
          </a:p>
        </p:txBody>
      </p:sp>
      <p:pic>
        <p:nvPicPr>
          <p:cNvPr id="41" name="Picture 4" descr="http://abali.ru/wp-content/uploads/2012/10/Gerb_Respibliki_Sakha_Yakutia1.png">
            <a:extLst>
              <a:ext uri="{FF2B5EF4-FFF2-40B4-BE49-F238E27FC236}">
                <a16:creationId xmlns:a16="http://schemas.microsoft.com/office/drawing/2014/main" id="{1AC102A5-CEE3-46AC-83D1-1F4526EC3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93" y="1514322"/>
            <a:ext cx="1264482" cy="126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https://i.ytimg.com/vi/2-PFbJ5oy24/maxresdefault.jpg">
            <a:extLst>
              <a:ext uri="{FF2B5EF4-FFF2-40B4-BE49-F238E27FC236}">
                <a16:creationId xmlns:a16="http://schemas.microsoft.com/office/drawing/2014/main" id="{34116295-C7F7-4671-8A2A-FB2B5B990C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3" t="-2015" r="27075" b="2015"/>
          <a:stretch/>
        </p:blipFill>
        <p:spPr bwMode="auto">
          <a:xfrm>
            <a:off x="10049203" y="1611575"/>
            <a:ext cx="1110263" cy="13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067E044-4647-4610-8897-334DDA5DEE8A}"/>
              </a:ext>
            </a:extLst>
          </p:cNvPr>
          <p:cNvSpPr/>
          <p:nvPr/>
        </p:nvSpPr>
        <p:spPr>
          <a:xfrm>
            <a:off x="10016140" y="1339786"/>
            <a:ext cx="11753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Хабаровский край</a:t>
            </a:r>
          </a:p>
        </p:txBody>
      </p:sp>
      <p:pic>
        <p:nvPicPr>
          <p:cNvPr id="44" name="Picture 9" descr="Герб Псковской области">
            <a:extLst>
              <a:ext uri="{FF2B5EF4-FFF2-40B4-BE49-F238E27FC236}">
                <a16:creationId xmlns:a16="http://schemas.microsoft.com/office/drawing/2014/main" id="{D881CD4F-C6B9-45C5-AF05-6574867AF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13" y="3683848"/>
            <a:ext cx="1081361" cy="14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42783D9-5CDC-4688-A0E1-C99562D82C4A}"/>
              </a:ext>
            </a:extLst>
          </p:cNvPr>
          <p:cNvSpPr/>
          <p:nvPr/>
        </p:nvSpPr>
        <p:spPr>
          <a:xfrm>
            <a:off x="6535173" y="3467617"/>
            <a:ext cx="11993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Псковская область</a:t>
            </a:r>
          </a:p>
        </p:txBody>
      </p:sp>
      <p:pic>
        <p:nvPicPr>
          <p:cNvPr id="46" name="Picture 11" descr="https://img1.liveinternet.ru/images/attach/c/1/58/752/58752023_gerb_SanktPeterburg.jpg">
            <a:extLst>
              <a:ext uri="{FF2B5EF4-FFF2-40B4-BE49-F238E27FC236}">
                <a16:creationId xmlns:a16="http://schemas.microsoft.com/office/drawing/2014/main" id="{CD0B1AA4-0985-4C59-9F5F-49DB8E48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87" y="1525917"/>
            <a:ext cx="1283541" cy="132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C5CCCB63-E354-4B7A-9481-C755FC49B385}"/>
              </a:ext>
            </a:extLst>
          </p:cNvPr>
          <p:cNvSpPr/>
          <p:nvPr/>
        </p:nvSpPr>
        <p:spPr>
          <a:xfrm>
            <a:off x="921248" y="1230074"/>
            <a:ext cx="10951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Санкт-Петербург</a:t>
            </a:r>
          </a:p>
        </p:txBody>
      </p:sp>
      <p:pic>
        <p:nvPicPr>
          <p:cNvPr id="48" name="Picture 13" descr="https://avatars.mds.yandex.net/get-zen_doc/29485/pub_5e78db663207817ee30149d7_5e78dbf9da5c1b754cadc20b/scale_1200">
            <a:extLst>
              <a:ext uri="{FF2B5EF4-FFF2-40B4-BE49-F238E27FC236}">
                <a16:creationId xmlns:a16="http://schemas.microsoft.com/office/drawing/2014/main" id="{7FDAF9F6-1033-4DA7-9985-72E9E930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770" y="1611575"/>
            <a:ext cx="987603" cy="13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EFF7408-7240-4537-A432-8E1766038DC9}"/>
              </a:ext>
            </a:extLst>
          </p:cNvPr>
          <p:cNvSpPr/>
          <p:nvPr/>
        </p:nvSpPr>
        <p:spPr>
          <a:xfrm>
            <a:off x="8246916" y="1275473"/>
            <a:ext cx="1194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Ямало-Ненецкий </a:t>
            </a:r>
          </a:p>
          <a:p>
            <a:r>
              <a:rPr lang="ru-RU" sz="1000" dirty="0"/>
              <a:t>автономный округ</a:t>
            </a:r>
          </a:p>
        </p:txBody>
      </p:sp>
      <p:pic>
        <p:nvPicPr>
          <p:cNvPr id="50" name="Picture 15" descr="https://fpi.gov.ru/upload/iblock/1c2/1c2e047e414fa591ba00949c97b28dc4.png">
            <a:extLst>
              <a:ext uri="{FF2B5EF4-FFF2-40B4-BE49-F238E27FC236}">
                <a16:creationId xmlns:a16="http://schemas.microsoft.com/office/drawing/2014/main" id="{252A2956-7E84-4693-AA10-A0C15E19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82" y="1569168"/>
            <a:ext cx="1133294" cy="13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364A73C-C560-4D82-B543-B68D7B5268B0}"/>
              </a:ext>
            </a:extLst>
          </p:cNvPr>
          <p:cNvSpPr/>
          <p:nvPr/>
        </p:nvSpPr>
        <p:spPr>
          <a:xfrm>
            <a:off x="6457037" y="1282854"/>
            <a:ext cx="12378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/>
              <a:t>Красноярский край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B317647-B205-4DA3-AE8E-1C80229DF097}"/>
              </a:ext>
            </a:extLst>
          </p:cNvPr>
          <p:cNvSpPr/>
          <p:nvPr/>
        </p:nvSpPr>
        <p:spPr>
          <a:xfrm>
            <a:off x="313102" y="5419887"/>
            <a:ext cx="11454939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С сентября 2021 г. планируется открытие: 2 психолого-педагогических классов в </a:t>
            </a:r>
            <a:r>
              <a:rPr lang="ru-RU" sz="1600" b="1" dirty="0"/>
              <a:t>Ямало-Ненецком автономном округе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B317647-B205-4DA3-AE8E-1C80229DF097}"/>
              </a:ext>
            </a:extLst>
          </p:cNvPr>
          <p:cNvSpPr/>
          <p:nvPr/>
        </p:nvSpPr>
        <p:spPr>
          <a:xfrm>
            <a:off x="3996677" y="5892081"/>
            <a:ext cx="7771364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2 психолого-педагогических классов в </a:t>
            </a:r>
            <a:r>
              <a:rPr lang="ru-RU" sz="1600" b="1" dirty="0"/>
              <a:t>Ленинградской области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CB317647-B205-4DA3-AE8E-1C80229DF097}"/>
              </a:ext>
            </a:extLst>
          </p:cNvPr>
          <p:cNvSpPr/>
          <p:nvPr/>
        </p:nvSpPr>
        <p:spPr>
          <a:xfrm>
            <a:off x="3996677" y="6353823"/>
            <a:ext cx="7781688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/>
              <a:t>4 психолого-педагогических классов в </a:t>
            </a:r>
            <a:r>
              <a:rPr lang="ru-RU" sz="1600" b="1" dirty="0"/>
              <a:t>Санкт-Петербурге</a:t>
            </a:r>
          </a:p>
        </p:txBody>
      </p:sp>
    </p:spTree>
    <p:extLst>
      <p:ext uri="{BB962C8B-B14F-4D97-AF65-F5344CB8AC3E}">
        <p14:creationId xmlns:p14="http://schemas.microsoft.com/office/powerpoint/2010/main" val="1299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655260" y="226551"/>
            <a:ext cx="3964991" cy="520282"/>
          </a:xfrm>
        </p:spPr>
        <p:txBody>
          <a:bodyPr/>
          <a:lstStyle/>
          <a:p>
            <a:r>
              <a:rPr lang="ru-RU" dirty="0"/>
              <a:t>Программа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1" y="1009650"/>
            <a:ext cx="12192000" cy="6257925"/>
          </a:xfrm>
        </p:spPr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endParaRPr lang="ru-RU" sz="1800" dirty="0"/>
          </a:p>
          <a:p>
            <a:pPr marL="457200" indent="-457200">
              <a:buFontTx/>
              <a:buChar char="-"/>
            </a:pPr>
            <a:endParaRPr lang="ru-RU" sz="1800" dirty="0"/>
          </a:p>
          <a:p>
            <a:pPr marL="457200" indent="-457200">
              <a:buFontTx/>
              <a:buChar char="-"/>
            </a:pPr>
            <a:endParaRPr lang="ru-RU" sz="1800" dirty="0"/>
          </a:p>
          <a:p>
            <a:pPr marL="457200" indent="-457200">
              <a:buFontTx/>
              <a:buChar char="-"/>
            </a:pPr>
            <a:r>
              <a:rPr lang="ru-RU" sz="1800" dirty="0"/>
              <a:t>Федеральный закон от 29.12.2012 г. № 273-ФЗ «Об Образовании в Российской Федерации»;</a:t>
            </a:r>
          </a:p>
          <a:p>
            <a:pPr marL="457200" indent="-457200">
              <a:buFontTx/>
              <a:buChar char="-"/>
            </a:pPr>
            <a:r>
              <a:rPr lang="ru-RU" sz="1800" dirty="0"/>
              <a:t>Концепция профильного обучения на старшей ступени образования, утвержденная приказом Минобразования РФ от 18.07.2002 года №2783;</a:t>
            </a:r>
          </a:p>
          <a:p>
            <a:pPr marL="457200" indent="-457200">
              <a:buFontTx/>
              <a:buChar char="-"/>
            </a:pPr>
            <a:r>
              <a:rPr lang="ru-RU" sz="1800" dirty="0"/>
              <a:t>Письмо Министерства образования и науки РФ от 04.03.2010 № 03-412 «О методических рекомендациях по вопросам организации профильного обучения»;</a:t>
            </a:r>
          </a:p>
          <a:p>
            <a:pPr marL="457200" indent="-457200">
              <a:buFontTx/>
              <a:buChar char="-"/>
            </a:pPr>
            <a:r>
              <a:rPr lang="ru-RU" sz="1800" dirty="0"/>
              <a:t>Приказ Министерства просвещения РФ от 22 марта 2021 г. №115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образования» (данный порядок вводится с 1 сентября 2021 года на 6 лет определяет нормативы, которые необходимо учитывать при проектировании организационного раздела основной образовательной программы);</a:t>
            </a:r>
          </a:p>
          <a:p>
            <a:pPr marL="457200" indent="-457200">
              <a:buFontTx/>
              <a:buChar char="-"/>
            </a:pPr>
            <a:r>
              <a:rPr lang="ru-RU" sz="1800" dirty="0"/>
              <a:t> Постановление Главного государственного санитарного врача Российской Федерации от 28.09.2020 № 28 «Об утверждении санитарных правил СП 2.4. 3648-20 «Санитарно-эпидемиологические требования к организациям воспитания и обучения, отдыха и оздоровления детей и молодежи» (Зарегистрирован 18.12.2020 № 61573) и др.</a:t>
            </a:r>
          </a:p>
          <a:p>
            <a:pPr marL="457200" indent="-457200">
              <a:buFontTx/>
              <a:buChar char="-"/>
            </a:pP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844062" y="156308"/>
            <a:ext cx="112072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Документы, регулирующие деятельность по организации и реализации сетевого проекта «Выборгский Герцен-Класс» -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/>
                </a:effectLst>
              </a:rPr>
              <a:t>Гуманитарного профиля психолого-педагогической направленности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на базе Муниципального бюджетного образовательного учреждения «Средняя общеобразовательная школа №1 – школа отечественной культуры» </a:t>
            </a:r>
          </a:p>
        </p:txBody>
      </p:sp>
    </p:spTree>
    <p:extLst>
      <p:ext uri="{BB962C8B-B14F-4D97-AF65-F5344CB8AC3E}">
        <p14:creationId xmlns:p14="http://schemas.microsoft.com/office/powerpoint/2010/main" val="373709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6DBC9A-0EAF-4CD6-B92D-6B7FA7E171AE}"/>
              </a:ext>
            </a:extLst>
          </p:cNvPr>
          <p:cNvSpPr txBox="1">
            <a:spLocks/>
          </p:cNvSpPr>
          <p:nvPr/>
        </p:nvSpPr>
        <p:spPr>
          <a:xfrm>
            <a:off x="1055077" y="0"/>
            <a:ext cx="11136923" cy="1152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/>
                </a:effectLst>
              </a:rPr>
              <a:t>Концепция гуманитарного профиля психолого-педагогической направленности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на базе Муниципального бюджетного образовательного учреждения «Средняя общеобразовательная школа №1 – школа отечественной культуры»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95" y="2690183"/>
            <a:ext cx="7305105" cy="37504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285794" y="113177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Этапы </a:t>
            </a:r>
            <a:r>
              <a:rPr lang="ru-RU" sz="2400" b="1" dirty="0" err="1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профилизации</a:t>
            </a:r>
            <a:r>
              <a:rPr lang="ru-RU" sz="24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образовательной деятельности в процессе создания и функционирования гуманитарного профиля психолого-педагогической направленности</a:t>
            </a:r>
            <a:endParaRPr lang="ru-RU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277" y="1120523"/>
            <a:ext cx="424475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Цели</a:t>
            </a:r>
            <a:r>
              <a:rPr lang="ru-RU" sz="24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создание условий для формирования и профессионально-личностного самоопределения обучающих, проявляющих интерес к изучению психологии и других дисциплин социально-гуманитарной направленности;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1">
                    <a:lumMod val="75000"/>
                  </a:schemeClr>
                </a:solidFill>
              </a:rPr>
              <a:t>интеграция педагогически одарённых школьников в профессиональное сообщество на этапе обучения в школе. </a:t>
            </a:r>
          </a:p>
        </p:txBody>
      </p:sp>
    </p:spTree>
    <p:extLst>
      <p:ext uri="{BB962C8B-B14F-4D97-AF65-F5344CB8AC3E}">
        <p14:creationId xmlns:p14="http://schemas.microsoft.com/office/powerpoint/2010/main" val="263061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6DBC9A-0EAF-4CD6-B92D-6B7FA7E171AE}"/>
              </a:ext>
            </a:extLst>
          </p:cNvPr>
          <p:cNvSpPr txBox="1">
            <a:spLocks/>
          </p:cNvSpPr>
          <p:nvPr/>
        </p:nvSpPr>
        <p:spPr>
          <a:xfrm>
            <a:off x="875322" y="0"/>
            <a:ext cx="11191631" cy="1152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Концепция организации учебного процесса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/>
                </a:effectLst>
              </a:rPr>
              <a:t>гуманитарного профиля психолого-педагогической направленности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на базе МБОУ «Средняя общеобразовательная школа №1 – школа отечественной культуры»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4101072598"/>
              </p:ext>
            </p:extLst>
          </p:nvPr>
        </p:nvGraphicFramePr>
        <p:xfrm>
          <a:off x="875322" y="1492738"/>
          <a:ext cx="10605477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171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6DBC9A-0EAF-4CD6-B92D-6B7FA7E171AE}"/>
              </a:ext>
            </a:extLst>
          </p:cNvPr>
          <p:cNvSpPr txBox="1">
            <a:spLocks/>
          </p:cNvSpPr>
          <p:nvPr/>
        </p:nvSpPr>
        <p:spPr>
          <a:xfrm>
            <a:off x="1055077" y="0"/>
            <a:ext cx="11136923" cy="115212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/>
                </a:effectLst>
              </a:rPr>
              <a:t>Возможности и преимущества гуманитарного профиля психолого-педагогической направленности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на базе муниципального бюджетного образовательного учреждения «Средняя общеобразовательная школа №1 – школа отечественной культуры»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19" y="1422399"/>
            <a:ext cx="11805112" cy="421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11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278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36DBC9A-0EAF-4CD6-B92D-6B7FA7E171AE}"/>
              </a:ext>
            </a:extLst>
          </p:cNvPr>
          <p:cNvSpPr txBox="1">
            <a:spLocks/>
          </p:cNvSpPr>
          <p:nvPr/>
        </p:nvSpPr>
        <p:spPr>
          <a:xfrm>
            <a:off x="1055077" y="0"/>
            <a:ext cx="11136923" cy="12080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/>
                </a:effectLst>
              </a:rPr>
              <a:t>Результаты реализации проекта «</a:t>
            </a:r>
            <a:r>
              <a:rPr lang="ru-RU" sz="1800" b="1" dirty="0" err="1"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/>
                </a:effectLst>
              </a:rPr>
              <a:t>Герценкласс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/>
                </a:effectLst>
              </a:rPr>
              <a:t>» гуманитарного профиля психолого-педагогической направленности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 на базе муниципального бюджетного образовательного учреждения «Средняя общеобразовательная школа №1 – школа отечественной культуры» в 2023 -2024 учебном году (1 год работы)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40A2D17D-C463-45DD-B939-73D7ED8CA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28359"/>
              </p:ext>
            </p:extLst>
          </p:nvPr>
        </p:nvGraphicFramePr>
        <p:xfrm>
          <a:off x="302004" y="1082181"/>
          <a:ext cx="11627140" cy="705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526">
                  <a:extLst>
                    <a:ext uri="{9D8B030D-6E8A-4147-A177-3AD203B41FA5}">
                      <a16:colId xmlns:a16="http://schemas.microsoft.com/office/drawing/2014/main" val="621750174"/>
                    </a:ext>
                  </a:extLst>
                </a:gridCol>
                <a:gridCol w="2013358">
                  <a:extLst>
                    <a:ext uri="{9D8B030D-6E8A-4147-A177-3AD203B41FA5}">
                      <a16:colId xmlns:a16="http://schemas.microsoft.com/office/drawing/2014/main" val="3577844018"/>
                    </a:ext>
                  </a:extLst>
                </a:gridCol>
                <a:gridCol w="2773400">
                  <a:extLst>
                    <a:ext uri="{9D8B030D-6E8A-4147-A177-3AD203B41FA5}">
                      <a16:colId xmlns:a16="http://schemas.microsoft.com/office/drawing/2014/main" val="283732287"/>
                    </a:ext>
                  </a:extLst>
                </a:gridCol>
                <a:gridCol w="2325428">
                  <a:extLst>
                    <a:ext uri="{9D8B030D-6E8A-4147-A177-3AD203B41FA5}">
                      <a16:colId xmlns:a16="http://schemas.microsoft.com/office/drawing/2014/main" val="551176856"/>
                    </a:ext>
                  </a:extLst>
                </a:gridCol>
                <a:gridCol w="2325428">
                  <a:extLst>
                    <a:ext uri="{9D8B030D-6E8A-4147-A177-3AD203B41FA5}">
                      <a16:colId xmlns:a16="http://schemas.microsoft.com/office/drawing/2014/main" val="3841944176"/>
                    </a:ext>
                  </a:extLst>
                </a:gridCol>
              </a:tblGrid>
              <a:tr h="725492">
                <a:tc>
                  <a:txBody>
                    <a:bodyPr/>
                    <a:lstStyle/>
                    <a:p>
                      <a:r>
                        <a:rPr lang="ru-RU" dirty="0"/>
                        <a:t>Учебные предметы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Внеурочная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Воспитательная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Дополнительное 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Индивидуальный проект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75753"/>
                  </a:ext>
                </a:extLst>
              </a:tr>
              <a:tr h="6326294">
                <a:tc>
                  <a:txBody>
                    <a:bodyPr/>
                    <a:lstStyle/>
                    <a:p>
                      <a:r>
                        <a:rPr lang="ru-RU" dirty="0"/>
                        <a:t>Выполнены программы учебного плана по предметам «Психология» и «Введение в педагогическую профессию»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Реализовывается программа «Педагогическая практика» (дни самоуправления, летняя практика в лагере дневного пребывания, разработка мероприятий 10-классниками)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Проведены психологические тренинги, </a:t>
                      </a:r>
                      <a:r>
                        <a:rPr lang="ru-RU" dirty="0" err="1"/>
                        <a:t>профнавигационные</a:t>
                      </a:r>
                      <a:r>
                        <a:rPr lang="ru-RU" dirty="0"/>
                        <a:t> мероприятия, в том числе в 8-9 классах)</a:t>
                      </a:r>
                    </a:p>
                    <a:p>
                      <a:r>
                        <a:rPr lang="ru-RU" dirty="0"/>
                        <a:t>Призер </a:t>
                      </a:r>
                      <a:r>
                        <a:rPr lang="ru-RU" dirty="0" err="1"/>
                        <a:t>Герценовской</a:t>
                      </a:r>
                      <a:r>
                        <a:rPr lang="ru-RU" dirty="0"/>
                        <a:t> олимпиад по обществознанию – </a:t>
                      </a:r>
                      <a:r>
                        <a:rPr lang="ru-RU" dirty="0" err="1"/>
                        <a:t>Сханов</a:t>
                      </a:r>
                      <a:r>
                        <a:rPr lang="ru-RU" dirty="0"/>
                        <a:t> Михаил,</a:t>
                      </a:r>
                    </a:p>
                    <a:p>
                      <a:r>
                        <a:rPr lang="ru-RU" dirty="0"/>
                        <a:t>Победитель по литературе – Кузнецова Алена</a:t>
                      </a:r>
                    </a:p>
                    <a:p>
                      <a:r>
                        <a:rPr lang="en-US" dirty="0">
                          <a:hlinkClick r:id="rId3"/>
                        </a:rPr>
                        <a:t>https://www.herzen.spb.ru/abiturients/olimpiady/olimpiady-dlya-postupayushchikh-v-bakalavriat-10-ballov/index.php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Программа внеурочной деятельности «Подготовка к ЕГЭ по истории (10-11 класс) выполнена. В 2021-2022 учебном году по результатам ЕГЭ средний балл по истории значительно выше  результатов школы за предыдущие годы</a:t>
                      </a:r>
                      <a:r>
                        <a:rPr lang="en-US" sz="1600" dirty="0"/>
                        <a:t>? </a:t>
                      </a:r>
                      <a:r>
                        <a:rPr lang="ru-RU" sz="1600" dirty="0"/>
                        <a:t>А также </a:t>
                      </a:r>
                      <a:r>
                        <a:rPr lang="ru-RU" sz="1800" dirty="0"/>
                        <a:t>выше среднего балла по Выборгскому району, Ленинградской области, России. </a:t>
                      </a:r>
                      <a:r>
                        <a:rPr lang="ru-RU" sz="1600" dirty="0"/>
                        <a:t>В текущем году история также является предметом по выбору у учащихся школы, ожидаемые результаты – </a:t>
                      </a:r>
                      <a:r>
                        <a:rPr lang="ru-RU" sz="1600"/>
                        <a:t>сохранение достигнутого </a:t>
                      </a:r>
                      <a:r>
                        <a:rPr lang="ru-RU" sz="1600" dirty="0"/>
                        <a:t>уровня.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Предмет «Индивидуальный проект» реализовывался под руководством педагогов школы и преподавателей ВУЗа. Защита проектов на учебно-практической конференции школьников Выборгского района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122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5198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69E4B3F-DD90-4A30-85C3-4BAB86A5DCC5}" vid="{42240ABB-BF4E-4A2C-BB4E-63E1D1EB487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610</TotalTime>
  <Words>1639</Words>
  <Application>Microsoft Office PowerPoint</Application>
  <PresentationFormat>Широкоэкранный</PresentationFormat>
  <Paragraphs>144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«Продлёнка с Герценовским университетом»</dc:title>
  <dc:creator>User</dc:creator>
  <cp:lastModifiedBy>user</cp:lastModifiedBy>
  <cp:revision>58</cp:revision>
  <cp:lastPrinted>2023-05-31T08:31:08Z</cp:lastPrinted>
  <dcterms:created xsi:type="dcterms:W3CDTF">2021-06-24T11:32:57Z</dcterms:created>
  <dcterms:modified xsi:type="dcterms:W3CDTF">2023-05-31T12:14:38Z</dcterms:modified>
</cp:coreProperties>
</file>